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9" r:id="rId7"/>
    <p:sldId id="270" r:id="rId8"/>
    <p:sldId id="271" r:id="rId9"/>
    <p:sldId id="281" r:id="rId10"/>
    <p:sldId id="272" r:id="rId11"/>
    <p:sldId id="262" r:id="rId12"/>
    <p:sldId id="275" r:id="rId13"/>
    <p:sldId id="276" r:id="rId14"/>
    <p:sldId id="282" r:id="rId15"/>
    <p:sldId id="277" r:id="rId16"/>
    <p:sldId id="278" r:id="rId17"/>
    <p:sldId id="309" r:id="rId18"/>
    <p:sldId id="263" r:id="rId19"/>
    <p:sldId id="273" r:id="rId20"/>
    <p:sldId id="264" r:id="rId21"/>
    <p:sldId id="285" r:id="rId22"/>
    <p:sldId id="287" r:id="rId23"/>
    <p:sldId id="286" r:id="rId24"/>
    <p:sldId id="288" r:id="rId25"/>
    <p:sldId id="289" r:id="rId26"/>
    <p:sldId id="297" r:id="rId27"/>
    <p:sldId id="298" r:id="rId28"/>
    <p:sldId id="299" r:id="rId29"/>
    <p:sldId id="300" r:id="rId30"/>
    <p:sldId id="291" r:id="rId31"/>
    <p:sldId id="301" r:id="rId32"/>
    <p:sldId id="314" r:id="rId33"/>
    <p:sldId id="290" r:id="rId34"/>
    <p:sldId id="292" r:id="rId35"/>
    <p:sldId id="295" r:id="rId36"/>
    <p:sldId id="294" r:id="rId37"/>
    <p:sldId id="296" r:id="rId38"/>
    <p:sldId id="302" r:id="rId39"/>
    <p:sldId id="303" r:id="rId40"/>
    <p:sldId id="304" r:id="rId41"/>
    <p:sldId id="305" r:id="rId42"/>
    <p:sldId id="306" r:id="rId43"/>
    <p:sldId id="307" r:id="rId44"/>
    <p:sldId id="310" r:id="rId45"/>
    <p:sldId id="312" r:id="rId46"/>
    <p:sldId id="311" r:id="rId47"/>
    <p:sldId id="313" r:id="rId48"/>
    <p:sldId id="315" r:id="rId49"/>
    <p:sldId id="274" r:id="rId50"/>
    <p:sldId id="265" r:id="rId51"/>
  </p:sldIdLst>
  <p:sldSz cx="18288000" cy="10287000"/>
  <p:notesSz cx="6858000" cy="9144000"/>
  <p:embeddedFontLst>
    <p:embeddedFont>
      <p:font typeface="Abel" panose="02000506030000020004" pitchFamily="2" charset="0"/>
      <p:regular r:id="rId53"/>
    </p:embeddedFont>
    <p:embeddedFont>
      <p:font typeface="Abril Fatface" panose="02000503000000020003" pitchFamily="2" charset="0"/>
      <p:regular r:id="rId54"/>
    </p:embeddedFont>
    <p:embeddedFont>
      <p:font typeface="Archivo Black" panose="020B0604020202020204" charset="0"/>
      <p:regular r:id="rId55"/>
    </p:embeddedFont>
    <p:embeddedFont>
      <p:font typeface="Consolas" panose="020B0609020204030204" pitchFamily="49" charset="0"/>
      <p:regular r:id="rId56"/>
      <p:bold r:id="rId57"/>
      <p:italic r:id="rId58"/>
      <p:boldItalic r:id="rId59"/>
    </p:embeddedFont>
    <p:embeddedFont>
      <p:font typeface="Garet" panose="020B0604020202020204" charset="0"/>
      <p:regular r:id="rId60"/>
    </p:embeddedFont>
    <p:embeddedFont>
      <p:font typeface="Garet Bold" panose="020B0604020202020204" charset="0"/>
      <p:regular r:id="rId61"/>
    </p:embeddedFont>
    <p:embeddedFont>
      <p:font typeface="Modern No. 20" panose="02070704070505020303" pitchFamily="18" charset="0"/>
      <p:regular r:id="rId62"/>
    </p:embeddedFont>
    <p:embeddedFont>
      <p:font typeface="Mongolian Baiti" panose="03000500000000000000" pitchFamily="66" charset="0"/>
      <p:regular r:id="rId63"/>
    </p:embeddedFont>
    <p:embeddedFont>
      <p:font typeface="Montserrat" panose="00000500000000000000" pitchFamily="2" charset="0"/>
      <p:regular r:id="rId64"/>
      <p:bold r:id="rId65"/>
      <p:italic r:id="rId66"/>
      <p:boldItalic r:id="rId67"/>
    </p:embeddedFont>
    <p:embeddedFont>
      <p:font typeface="Montserrat Black" panose="00000A00000000000000" pitchFamily="2" charset="0"/>
      <p:bold r:id="rId68"/>
      <p:boldItalic r:id="rId69"/>
    </p:embeddedFont>
    <p:embeddedFont>
      <p:font typeface="Montserrat Bold" panose="00000800000000000000"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1" autoAdjust="0"/>
    <p:restoredTop sz="94622" autoAdjust="0"/>
  </p:normalViewPr>
  <p:slideViewPr>
    <p:cSldViewPr>
      <p:cViewPr varScale="1">
        <p:scale>
          <a:sx n="56" d="100"/>
          <a:sy n="56" d="100"/>
        </p:scale>
        <p:origin x="57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3200" b="1" i="0" u="none" strike="noStrike" baseline="0" dirty="0"/>
              <a:t>Cybersecurity Defense Readiness by Organization Size (2024–2025)</a:t>
            </a:r>
            <a:endParaRPr lang="en-US" sz="3200" dirty="0"/>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460943867161563"/>
          <c:y val="0.11244589610764094"/>
          <c:w val="0.84289601124222824"/>
          <c:h val="0.72529819332265155"/>
        </c:manualLayout>
      </c:layout>
      <c:barChart>
        <c:barDir val="bar"/>
        <c:grouping val="clustered"/>
        <c:varyColors val="0"/>
        <c:ser>
          <c:idx val="1"/>
          <c:order val="0"/>
          <c:tx>
            <c:v>Startups</c:v>
          </c:tx>
          <c:spPr>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Lit>
              <c:formatCode>General</c:formatCode>
              <c:ptCount val="1"/>
              <c:pt idx="0">
                <c:v>30</c:v>
              </c:pt>
            </c:numLit>
          </c:val>
          <c:extLst>
            <c:ext xmlns:c16="http://schemas.microsoft.com/office/drawing/2014/chart" uri="{C3380CC4-5D6E-409C-BE32-E72D297353CC}">
              <c16:uniqueId val="{00000000-0D1E-4A07-BC1F-43B2008B929E}"/>
            </c:ext>
          </c:extLst>
        </c:ser>
        <c:ser>
          <c:idx val="2"/>
          <c:order val="1"/>
          <c:tx>
            <c:v>Small Business</c:v>
          </c:tx>
          <c:spPr>
            <a:solidFill>
              <a:schemeClr val="tx1">
                <a:lumMod val="50000"/>
                <a:lumOff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Lit>
              <c:formatCode>General</c:formatCode>
              <c:ptCount val="1"/>
              <c:pt idx="0">
                <c:v>40</c:v>
              </c:pt>
            </c:numLit>
          </c:val>
          <c:extLst>
            <c:ext xmlns:c16="http://schemas.microsoft.com/office/drawing/2014/chart" uri="{C3380CC4-5D6E-409C-BE32-E72D297353CC}">
              <c16:uniqueId val="{00000001-0D1E-4A07-BC1F-43B2008B929E}"/>
            </c:ext>
          </c:extLst>
        </c:ser>
        <c:ser>
          <c:idx val="3"/>
          <c:order val="2"/>
          <c:tx>
            <c:v>Medium Enterprises</c:v>
          </c:tx>
          <c:spPr>
            <a:solidFill>
              <a:schemeClr val="tx1">
                <a:lumMod val="65000"/>
                <a:lumOff val="3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Lit>
              <c:formatCode>General</c:formatCode>
              <c:ptCount val="1"/>
              <c:pt idx="0">
                <c:v>55</c:v>
              </c:pt>
            </c:numLit>
          </c:val>
          <c:extLst>
            <c:ext xmlns:c16="http://schemas.microsoft.com/office/drawing/2014/chart" uri="{C3380CC4-5D6E-409C-BE32-E72D297353CC}">
              <c16:uniqueId val="{00000002-0D1E-4A07-BC1F-43B2008B929E}"/>
            </c:ext>
          </c:extLst>
        </c:ser>
        <c:ser>
          <c:idx val="4"/>
          <c:order val="3"/>
          <c:tx>
            <c:v>Large Enterprises</c:v>
          </c:tx>
          <c:spPr>
            <a:solidFill>
              <a:schemeClr val="tx1">
                <a:lumMod val="75000"/>
                <a:lumOff val="2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Lit>
              <c:formatCode>General</c:formatCode>
              <c:ptCount val="1"/>
              <c:pt idx="0">
                <c:v>70</c:v>
              </c:pt>
            </c:numLit>
          </c:val>
          <c:extLst>
            <c:ext xmlns:c16="http://schemas.microsoft.com/office/drawing/2014/chart" uri="{C3380CC4-5D6E-409C-BE32-E72D297353CC}">
              <c16:uniqueId val="{00000003-0D1E-4A07-BC1F-43B2008B929E}"/>
            </c:ext>
          </c:extLst>
        </c:ser>
        <c:ser>
          <c:idx val="5"/>
          <c:order val="4"/>
          <c:tx>
            <c:v>Global Enterprises</c:v>
          </c:tx>
          <c:spPr>
            <a:gradFill rotWithShape="1">
              <a:gsLst>
                <a:gs pos="0">
                  <a:schemeClr val="accent3">
                    <a:shade val="50000"/>
                    <a:shade val="51000"/>
                    <a:satMod val="130000"/>
                  </a:schemeClr>
                </a:gs>
                <a:gs pos="80000">
                  <a:schemeClr val="accent3">
                    <a:shade val="50000"/>
                    <a:shade val="93000"/>
                    <a:satMod val="130000"/>
                  </a:schemeClr>
                </a:gs>
                <a:gs pos="100000">
                  <a:schemeClr val="accent3">
                    <a:shade val="5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0"/>
            <c:invertIfNegative val="0"/>
            <c:bubble3D val="0"/>
            <c:spPr>
              <a:solidFill>
                <a:schemeClr val="tx1">
                  <a:lumMod val="85000"/>
                  <a:lumOff val="1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0D1E-4A07-BC1F-43B2008B929E}"/>
              </c:ext>
            </c:extLst>
          </c:dPt>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Lit>
              <c:formatCode>General</c:formatCode>
              <c:ptCount val="1"/>
              <c:pt idx="0">
                <c:v>80</c:v>
              </c:pt>
            </c:numLit>
          </c:val>
          <c:extLst>
            <c:ext xmlns:c16="http://schemas.microsoft.com/office/drawing/2014/chart" uri="{C3380CC4-5D6E-409C-BE32-E72D297353CC}">
              <c16:uniqueId val="{00000004-0D1E-4A07-BC1F-43B2008B929E}"/>
            </c:ext>
          </c:extLst>
        </c:ser>
        <c:dLbls>
          <c:dLblPos val="outEnd"/>
          <c:showLegendKey val="0"/>
          <c:showVal val="1"/>
          <c:showCatName val="0"/>
          <c:showSerName val="0"/>
          <c:showPercent val="0"/>
          <c:showBubbleSize val="0"/>
        </c:dLbls>
        <c:gapWidth val="115"/>
        <c:overlap val="-20"/>
        <c:axId val="160099679"/>
        <c:axId val="160077599"/>
      </c:barChart>
      <c:catAx>
        <c:axId val="160099679"/>
        <c:scaling>
          <c:orientation val="minMax"/>
        </c:scaling>
        <c:delete val="1"/>
        <c:axPos val="l"/>
        <c:majorTickMark val="none"/>
        <c:minorTickMark val="none"/>
        <c:tickLblPos val="nextTo"/>
        <c:crossAx val="160077599"/>
        <c:crosses val="autoZero"/>
        <c:auto val="1"/>
        <c:lblAlgn val="ctr"/>
        <c:lblOffset val="100"/>
        <c:noMultiLvlLbl val="0"/>
      </c:catAx>
      <c:valAx>
        <c:axId val="1600775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Readiness Rate (%)</a:t>
                </a:r>
              </a:p>
            </c:rich>
          </c:tx>
          <c:layout>
            <c:manualLayout>
              <c:xMode val="edge"/>
              <c:yMode val="edge"/>
              <c:x val="0.44884042513266281"/>
              <c:y val="0.9446958033662924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009967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3AE4-6707-4B28-8084-CF5442C57191}"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6DBD0-D374-4561-B8CF-D1F8376DE254}" type="slidenum">
              <a:rPr lang="en-US" smtClean="0"/>
              <a:t>‹#›</a:t>
            </a:fld>
            <a:endParaRPr lang="en-US"/>
          </a:p>
        </p:txBody>
      </p:sp>
    </p:spTree>
    <p:extLst>
      <p:ext uri="{BB962C8B-B14F-4D97-AF65-F5344CB8AC3E}">
        <p14:creationId xmlns:p14="http://schemas.microsoft.com/office/powerpoint/2010/main" val="955768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FDD0A-8408-1FE7-A1D2-159DEE73A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22C37-49CA-A84D-CE30-553963B919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94ABEE2-E71D-4C28-3C4F-0DFB49B236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42460B-6745-2D10-3A0F-8A3FDB7C9D01}"/>
              </a:ext>
            </a:extLst>
          </p:cNvPr>
          <p:cNvSpPr>
            <a:spLocks noGrp="1"/>
          </p:cNvSpPr>
          <p:nvPr>
            <p:ph type="sldNum" sz="quarter" idx="5"/>
          </p:nvPr>
        </p:nvSpPr>
        <p:spPr/>
        <p:txBody>
          <a:bodyPr/>
          <a:lstStyle/>
          <a:p>
            <a:fld id="{0016DBD0-D374-4561-B8CF-D1F8376DE254}" type="slidenum">
              <a:rPr lang="en-US" smtClean="0"/>
              <a:t>9</a:t>
            </a:fld>
            <a:endParaRPr lang="en-US"/>
          </a:p>
        </p:txBody>
      </p:sp>
    </p:spTree>
    <p:extLst>
      <p:ext uri="{BB962C8B-B14F-4D97-AF65-F5344CB8AC3E}">
        <p14:creationId xmlns:p14="http://schemas.microsoft.com/office/powerpoint/2010/main" val="826931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55CB6-281A-078B-D74B-7F6DDC539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C3A4A-E4C8-2A1D-E249-4FD800AF5B3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90F063C-BA35-748D-1973-ECACFB5DE6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1FA357-1C70-306B-A10B-AD6968061B74}"/>
              </a:ext>
            </a:extLst>
          </p:cNvPr>
          <p:cNvSpPr>
            <a:spLocks noGrp="1"/>
          </p:cNvSpPr>
          <p:nvPr>
            <p:ph type="sldNum" sz="quarter" idx="5"/>
          </p:nvPr>
        </p:nvSpPr>
        <p:spPr/>
        <p:txBody>
          <a:bodyPr/>
          <a:lstStyle/>
          <a:p>
            <a:fld id="{0016DBD0-D374-4561-B8CF-D1F8376DE254}" type="slidenum">
              <a:rPr lang="en-US" smtClean="0"/>
              <a:t>22</a:t>
            </a:fld>
            <a:endParaRPr lang="en-US"/>
          </a:p>
        </p:txBody>
      </p:sp>
    </p:spTree>
    <p:extLst>
      <p:ext uri="{BB962C8B-B14F-4D97-AF65-F5344CB8AC3E}">
        <p14:creationId xmlns:p14="http://schemas.microsoft.com/office/powerpoint/2010/main" val="189941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E025C-3370-2CDD-9D5F-970FB1794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993FE-E5B4-D7A0-C9C0-F414C74872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78C583D-1753-FC29-882C-870FBE4932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16D531-C679-5739-5487-C43EA4FA3A8E}"/>
              </a:ext>
            </a:extLst>
          </p:cNvPr>
          <p:cNvSpPr>
            <a:spLocks noGrp="1"/>
          </p:cNvSpPr>
          <p:nvPr>
            <p:ph type="sldNum" sz="quarter" idx="5"/>
          </p:nvPr>
        </p:nvSpPr>
        <p:spPr/>
        <p:txBody>
          <a:bodyPr/>
          <a:lstStyle/>
          <a:p>
            <a:fld id="{0016DBD0-D374-4561-B8CF-D1F8376DE254}" type="slidenum">
              <a:rPr lang="en-US" smtClean="0"/>
              <a:t>23</a:t>
            </a:fld>
            <a:endParaRPr lang="en-US"/>
          </a:p>
        </p:txBody>
      </p:sp>
    </p:spTree>
    <p:extLst>
      <p:ext uri="{BB962C8B-B14F-4D97-AF65-F5344CB8AC3E}">
        <p14:creationId xmlns:p14="http://schemas.microsoft.com/office/powerpoint/2010/main" val="320025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8F547-697E-DEAC-AA7B-1766D5CF1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2E384-5D9B-69E3-D366-D35387A4DF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0A35A2E-F0E4-0680-DDFA-E03893A70A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078CF-8190-C6CB-4857-3E58CAF3E821}"/>
              </a:ext>
            </a:extLst>
          </p:cNvPr>
          <p:cNvSpPr>
            <a:spLocks noGrp="1"/>
          </p:cNvSpPr>
          <p:nvPr>
            <p:ph type="sldNum" sz="quarter" idx="5"/>
          </p:nvPr>
        </p:nvSpPr>
        <p:spPr/>
        <p:txBody>
          <a:bodyPr/>
          <a:lstStyle/>
          <a:p>
            <a:fld id="{0016DBD0-D374-4561-B8CF-D1F8376DE254}" type="slidenum">
              <a:rPr lang="en-US" smtClean="0"/>
              <a:t>24</a:t>
            </a:fld>
            <a:endParaRPr lang="en-US"/>
          </a:p>
        </p:txBody>
      </p:sp>
    </p:spTree>
    <p:extLst>
      <p:ext uri="{BB962C8B-B14F-4D97-AF65-F5344CB8AC3E}">
        <p14:creationId xmlns:p14="http://schemas.microsoft.com/office/powerpoint/2010/main" val="29242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B1D89-F4CE-DA22-41EB-FE206B43F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81BDA-BF9E-7D22-338F-535ACD4BA16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97C4982-5995-7809-7111-AAD30193B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07487-B221-988F-523D-3D368B4CF75E}"/>
              </a:ext>
            </a:extLst>
          </p:cNvPr>
          <p:cNvSpPr>
            <a:spLocks noGrp="1"/>
          </p:cNvSpPr>
          <p:nvPr>
            <p:ph type="sldNum" sz="quarter" idx="5"/>
          </p:nvPr>
        </p:nvSpPr>
        <p:spPr/>
        <p:txBody>
          <a:bodyPr/>
          <a:lstStyle/>
          <a:p>
            <a:fld id="{0016DBD0-D374-4561-B8CF-D1F8376DE254}" type="slidenum">
              <a:rPr lang="en-US" smtClean="0"/>
              <a:t>25</a:t>
            </a:fld>
            <a:endParaRPr lang="en-US"/>
          </a:p>
        </p:txBody>
      </p:sp>
    </p:spTree>
    <p:extLst>
      <p:ext uri="{BB962C8B-B14F-4D97-AF65-F5344CB8AC3E}">
        <p14:creationId xmlns:p14="http://schemas.microsoft.com/office/powerpoint/2010/main" val="2505455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093A8-6C4E-A251-28EF-F390D73526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6923C-E461-FAF1-E0DA-B700F3B3FD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CBB1FC-1418-1530-BEBD-C496F951E9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2D9280-1466-0033-1AB5-6350F07995A4}"/>
              </a:ext>
            </a:extLst>
          </p:cNvPr>
          <p:cNvSpPr>
            <a:spLocks noGrp="1"/>
          </p:cNvSpPr>
          <p:nvPr>
            <p:ph type="sldNum" sz="quarter" idx="5"/>
          </p:nvPr>
        </p:nvSpPr>
        <p:spPr/>
        <p:txBody>
          <a:bodyPr/>
          <a:lstStyle/>
          <a:p>
            <a:fld id="{0016DBD0-D374-4561-B8CF-D1F8376DE254}" type="slidenum">
              <a:rPr lang="en-US" smtClean="0"/>
              <a:t>26</a:t>
            </a:fld>
            <a:endParaRPr lang="en-US"/>
          </a:p>
        </p:txBody>
      </p:sp>
    </p:spTree>
    <p:extLst>
      <p:ext uri="{BB962C8B-B14F-4D97-AF65-F5344CB8AC3E}">
        <p14:creationId xmlns:p14="http://schemas.microsoft.com/office/powerpoint/2010/main" val="1871287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6D88D-AC8A-824F-55DC-85B149E04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B8216-DD90-01F4-08DA-B84991A57D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1FAD83-B864-6F18-0136-1D39573BC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3CE8F5-C175-9344-ADA3-4C58D1B66973}"/>
              </a:ext>
            </a:extLst>
          </p:cNvPr>
          <p:cNvSpPr>
            <a:spLocks noGrp="1"/>
          </p:cNvSpPr>
          <p:nvPr>
            <p:ph type="sldNum" sz="quarter" idx="5"/>
          </p:nvPr>
        </p:nvSpPr>
        <p:spPr/>
        <p:txBody>
          <a:bodyPr/>
          <a:lstStyle/>
          <a:p>
            <a:fld id="{0016DBD0-D374-4561-B8CF-D1F8376DE254}" type="slidenum">
              <a:rPr lang="en-US" smtClean="0"/>
              <a:t>27</a:t>
            </a:fld>
            <a:endParaRPr lang="en-US"/>
          </a:p>
        </p:txBody>
      </p:sp>
    </p:spTree>
    <p:extLst>
      <p:ext uri="{BB962C8B-B14F-4D97-AF65-F5344CB8AC3E}">
        <p14:creationId xmlns:p14="http://schemas.microsoft.com/office/powerpoint/2010/main" val="61934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3E80B-02A1-61E7-1226-9467F0297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8CDE3-248C-D00B-D5B5-AAE8EA1205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3F04797-4A2B-2B8E-6A50-A3DEF76F1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5FC6CF-A6B8-7EC0-DDF3-0E7AB19800F1}"/>
              </a:ext>
            </a:extLst>
          </p:cNvPr>
          <p:cNvSpPr>
            <a:spLocks noGrp="1"/>
          </p:cNvSpPr>
          <p:nvPr>
            <p:ph type="sldNum" sz="quarter" idx="5"/>
          </p:nvPr>
        </p:nvSpPr>
        <p:spPr/>
        <p:txBody>
          <a:bodyPr/>
          <a:lstStyle/>
          <a:p>
            <a:fld id="{0016DBD0-D374-4561-B8CF-D1F8376DE254}" type="slidenum">
              <a:rPr lang="en-US" smtClean="0"/>
              <a:t>28</a:t>
            </a:fld>
            <a:endParaRPr lang="en-US"/>
          </a:p>
        </p:txBody>
      </p:sp>
    </p:spTree>
    <p:extLst>
      <p:ext uri="{BB962C8B-B14F-4D97-AF65-F5344CB8AC3E}">
        <p14:creationId xmlns:p14="http://schemas.microsoft.com/office/powerpoint/2010/main" val="3901820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D9E2F-1D09-138D-DEA2-C3B0F26B6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05D43-8751-3B57-AF11-3284FE30117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8C794F6-9887-0B33-90E0-4761C4CDE4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1004A0-D8B4-A595-ECA4-89CBD129E5FF}"/>
              </a:ext>
            </a:extLst>
          </p:cNvPr>
          <p:cNvSpPr>
            <a:spLocks noGrp="1"/>
          </p:cNvSpPr>
          <p:nvPr>
            <p:ph type="sldNum" sz="quarter" idx="5"/>
          </p:nvPr>
        </p:nvSpPr>
        <p:spPr/>
        <p:txBody>
          <a:bodyPr/>
          <a:lstStyle/>
          <a:p>
            <a:fld id="{0016DBD0-D374-4561-B8CF-D1F8376DE254}" type="slidenum">
              <a:rPr lang="en-US" smtClean="0"/>
              <a:t>29</a:t>
            </a:fld>
            <a:endParaRPr lang="en-US"/>
          </a:p>
        </p:txBody>
      </p:sp>
    </p:spTree>
    <p:extLst>
      <p:ext uri="{BB962C8B-B14F-4D97-AF65-F5344CB8AC3E}">
        <p14:creationId xmlns:p14="http://schemas.microsoft.com/office/powerpoint/2010/main" val="382133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D0FC6-3CAE-5A72-171F-4D744585B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1D543-A836-CE9A-FC8A-8102F77BD8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38704AC-3C40-1AAC-F016-D1C850FE33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47B78-1BC7-E78C-68B1-F89C0B318C2A}"/>
              </a:ext>
            </a:extLst>
          </p:cNvPr>
          <p:cNvSpPr>
            <a:spLocks noGrp="1"/>
          </p:cNvSpPr>
          <p:nvPr>
            <p:ph type="sldNum" sz="quarter" idx="5"/>
          </p:nvPr>
        </p:nvSpPr>
        <p:spPr/>
        <p:txBody>
          <a:bodyPr/>
          <a:lstStyle/>
          <a:p>
            <a:fld id="{0016DBD0-D374-4561-B8CF-D1F8376DE254}" type="slidenum">
              <a:rPr lang="en-US" smtClean="0"/>
              <a:t>30</a:t>
            </a:fld>
            <a:endParaRPr lang="en-US"/>
          </a:p>
        </p:txBody>
      </p:sp>
    </p:spTree>
    <p:extLst>
      <p:ext uri="{BB962C8B-B14F-4D97-AF65-F5344CB8AC3E}">
        <p14:creationId xmlns:p14="http://schemas.microsoft.com/office/powerpoint/2010/main" val="329260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5CD83-72A3-0558-979B-9AC207B68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07CF1-4446-1281-B387-17B2F90B18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540C17-6C35-0752-DB4B-4CF2D6E442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91A65-F4E1-A146-6509-56C86BB22694}"/>
              </a:ext>
            </a:extLst>
          </p:cNvPr>
          <p:cNvSpPr>
            <a:spLocks noGrp="1"/>
          </p:cNvSpPr>
          <p:nvPr>
            <p:ph type="sldNum" sz="quarter" idx="5"/>
          </p:nvPr>
        </p:nvSpPr>
        <p:spPr/>
        <p:txBody>
          <a:bodyPr/>
          <a:lstStyle/>
          <a:p>
            <a:fld id="{0016DBD0-D374-4561-B8CF-D1F8376DE254}" type="slidenum">
              <a:rPr lang="en-US" smtClean="0"/>
              <a:t>31</a:t>
            </a:fld>
            <a:endParaRPr lang="en-US"/>
          </a:p>
        </p:txBody>
      </p:sp>
    </p:spTree>
    <p:extLst>
      <p:ext uri="{BB962C8B-B14F-4D97-AF65-F5344CB8AC3E}">
        <p14:creationId xmlns:p14="http://schemas.microsoft.com/office/powerpoint/2010/main" val="136908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6DBD0-D374-4561-B8CF-D1F8376DE254}" type="slidenum">
              <a:rPr lang="en-US" smtClean="0"/>
              <a:t>12</a:t>
            </a:fld>
            <a:endParaRPr lang="en-US"/>
          </a:p>
        </p:txBody>
      </p:sp>
    </p:spTree>
    <p:extLst>
      <p:ext uri="{BB962C8B-B14F-4D97-AF65-F5344CB8AC3E}">
        <p14:creationId xmlns:p14="http://schemas.microsoft.com/office/powerpoint/2010/main" val="1624709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AFAD-A429-51B3-D72B-5469E17C4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556F8-9339-11B9-2789-54664D5D67A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9252307-A95D-B6B0-6E82-49A356AE2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0CB59-1C5D-E161-3847-826E858AF84B}"/>
              </a:ext>
            </a:extLst>
          </p:cNvPr>
          <p:cNvSpPr>
            <a:spLocks noGrp="1"/>
          </p:cNvSpPr>
          <p:nvPr>
            <p:ph type="sldNum" sz="quarter" idx="5"/>
          </p:nvPr>
        </p:nvSpPr>
        <p:spPr/>
        <p:txBody>
          <a:bodyPr/>
          <a:lstStyle/>
          <a:p>
            <a:fld id="{0016DBD0-D374-4561-B8CF-D1F8376DE254}" type="slidenum">
              <a:rPr lang="en-US" smtClean="0"/>
              <a:t>32</a:t>
            </a:fld>
            <a:endParaRPr lang="en-US"/>
          </a:p>
        </p:txBody>
      </p:sp>
    </p:spTree>
    <p:extLst>
      <p:ext uri="{BB962C8B-B14F-4D97-AF65-F5344CB8AC3E}">
        <p14:creationId xmlns:p14="http://schemas.microsoft.com/office/powerpoint/2010/main" val="359611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F3B04-EA0E-E49E-0317-6692A5F4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F353A-E904-76ED-8EA0-403043E5DF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ED7BA9A-00EC-FD99-113E-9B1FECE198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CD4D81-F398-2451-D674-FDDB26B0356B}"/>
              </a:ext>
            </a:extLst>
          </p:cNvPr>
          <p:cNvSpPr>
            <a:spLocks noGrp="1"/>
          </p:cNvSpPr>
          <p:nvPr>
            <p:ph type="sldNum" sz="quarter" idx="5"/>
          </p:nvPr>
        </p:nvSpPr>
        <p:spPr/>
        <p:txBody>
          <a:bodyPr/>
          <a:lstStyle/>
          <a:p>
            <a:fld id="{0016DBD0-D374-4561-B8CF-D1F8376DE254}" type="slidenum">
              <a:rPr lang="en-US" smtClean="0"/>
              <a:t>33</a:t>
            </a:fld>
            <a:endParaRPr lang="en-US"/>
          </a:p>
        </p:txBody>
      </p:sp>
    </p:spTree>
    <p:extLst>
      <p:ext uri="{BB962C8B-B14F-4D97-AF65-F5344CB8AC3E}">
        <p14:creationId xmlns:p14="http://schemas.microsoft.com/office/powerpoint/2010/main" val="11186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7B3F-7713-1866-0744-6A3D3E849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F295F-57C8-99E2-5B6B-F13AEF691EE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608B77E-233C-1532-BA90-0EB6E0E823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2D8F1-EA0A-516B-9664-A7496D8B6385}"/>
              </a:ext>
            </a:extLst>
          </p:cNvPr>
          <p:cNvSpPr>
            <a:spLocks noGrp="1"/>
          </p:cNvSpPr>
          <p:nvPr>
            <p:ph type="sldNum" sz="quarter" idx="5"/>
          </p:nvPr>
        </p:nvSpPr>
        <p:spPr/>
        <p:txBody>
          <a:bodyPr/>
          <a:lstStyle/>
          <a:p>
            <a:fld id="{0016DBD0-D374-4561-B8CF-D1F8376DE254}" type="slidenum">
              <a:rPr lang="en-US" smtClean="0"/>
              <a:t>34</a:t>
            </a:fld>
            <a:endParaRPr lang="en-US"/>
          </a:p>
        </p:txBody>
      </p:sp>
    </p:spTree>
    <p:extLst>
      <p:ext uri="{BB962C8B-B14F-4D97-AF65-F5344CB8AC3E}">
        <p14:creationId xmlns:p14="http://schemas.microsoft.com/office/powerpoint/2010/main" val="2242702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7122D-B017-1DD8-DD4C-B0725EB7B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2B0CC-3D91-3A06-BA9F-5B82B9C819C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8B40FB-1A0B-0E17-37C7-8D8ABBA077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2AB5F4-2D81-1F2D-9144-D95CA052A8EE}"/>
              </a:ext>
            </a:extLst>
          </p:cNvPr>
          <p:cNvSpPr>
            <a:spLocks noGrp="1"/>
          </p:cNvSpPr>
          <p:nvPr>
            <p:ph type="sldNum" sz="quarter" idx="5"/>
          </p:nvPr>
        </p:nvSpPr>
        <p:spPr/>
        <p:txBody>
          <a:bodyPr/>
          <a:lstStyle/>
          <a:p>
            <a:fld id="{0016DBD0-D374-4561-B8CF-D1F8376DE254}" type="slidenum">
              <a:rPr lang="en-US" smtClean="0"/>
              <a:t>35</a:t>
            </a:fld>
            <a:endParaRPr lang="en-US"/>
          </a:p>
        </p:txBody>
      </p:sp>
    </p:spTree>
    <p:extLst>
      <p:ext uri="{BB962C8B-B14F-4D97-AF65-F5344CB8AC3E}">
        <p14:creationId xmlns:p14="http://schemas.microsoft.com/office/powerpoint/2010/main" val="2058750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C33E-8CC7-1630-8A6D-B5B78B1EB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C6864-9F45-4F2D-2006-737094AFCF1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FE13F5-C25D-9239-3CD3-7289ED90E4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58F60D-390E-9FA1-04AC-67CAAA7BBE4C}"/>
              </a:ext>
            </a:extLst>
          </p:cNvPr>
          <p:cNvSpPr>
            <a:spLocks noGrp="1"/>
          </p:cNvSpPr>
          <p:nvPr>
            <p:ph type="sldNum" sz="quarter" idx="5"/>
          </p:nvPr>
        </p:nvSpPr>
        <p:spPr/>
        <p:txBody>
          <a:bodyPr/>
          <a:lstStyle/>
          <a:p>
            <a:fld id="{0016DBD0-D374-4561-B8CF-D1F8376DE254}" type="slidenum">
              <a:rPr lang="en-US" smtClean="0"/>
              <a:t>36</a:t>
            </a:fld>
            <a:endParaRPr lang="en-US"/>
          </a:p>
        </p:txBody>
      </p:sp>
    </p:spTree>
    <p:extLst>
      <p:ext uri="{BB962C8B-B14F-4D97-AF65-F5344CB8AC3E}">
        <p14:creationId xmlns:p14="http://schemas.microsoft.com/office/powerpoint/2010/main" val="4104332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A77CC-2066-EEC7-A9AA-2D3194609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28CA6-149F-08A2-4483-FCB0260178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BE3DDBA-CFD5-8AD8-C93F-7D85C9EE93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1568BC-C0CC-9FFC-9CF9-428C0597E226}"/>
              </a:ext>
            </a:extLst>
          </p:cNvPr>
          <p:cNvSpPr>
            <a:spLocks noGrp="1"/>
          </p:cNvSpPr>
          <p:nvPr>
            <p:ph type="sldNum" sz="quarter" idx="5"/>
          </p:nvPr>
        </p:nvSpPr>
        <p:spPr/>
        <p:txBody>
          <a:bodyPr/>
          <a:lstStyle/>
          <a:p>
            <a:fld id="{0016DBD0-D374-4561-B8CF-D1F8376DE254}" type="slidenum">
              <a:rPr lang="en-US" smtClean="0"/>
              <a:t>37</a:t>
            </a:fld>
            <a:endParaRPr lang="en-US"/>
          </a:p>
        </p:txBody>
      </p:sp>
    </p:spTree>
    <p:extLst>
      <p:ext uri="{BB962C8B-B14F-4D97-AF65-F5344CB8AC3E}">
        <p14:creationId xmlns:p14="http://schemas.microsoft.com/office/powerpoint/2010/main" val="215064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06AA0-FC8F-44C9-ACAF-42F8DF706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19335-99E4-5AF7-2FA5-D4692AFD9E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562D376-7591-AF69-8082-5E26FA8F78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07DC6E-BF32-DF06-CA4B-8CB52E419DBA}"/>
              </a:ext>
            </a:extLst>
          </p:cNvPr>
          <p:cNvSpPr>
            <a:spLocks noGrp="1"/>
          </p:cNvSpPr>
          <p:nvPr>
            <p:ph type="sldNum" sz="quarter" idx="5"/>
          </p:nvPr>
        </p:nvSpPr>
        <p:spPr/>
        <p:txBody>
          <a:bodyPr/>
          <a:lstStyle/>
          <a:p>
            <a:fld id="{0016DBD0-D374-4561-B8CF-D1F8376DE254}" type="slidenum">
              <a:rPr lang="en-US" smtClean="0"/>
              <a:t>38</a:t>
            </a:fld>
            <a:endParaRPr lang="en-US"/>
          </a:p>
        </p:txBody>
      </p:sp>
    </p:spTree>
    <p:extLst>
      <p:ext uri="{BB962C8B-B14F-4D97-AF65-F5344CB8AC3E}">
        <p14:creationId xmlns:p14="http://schemas.microsoft.com/office/powerpoint/2010/main" val="3583490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ED918-B5DF-EA7C-BD1D-5D7024D72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220CB-332B-65D5-3CC1-6A5AEDBB70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96AC31C-954C-0073-EED1-2EC8FF6217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766A76-A3A8-201A-E593-DB57AEE35428}"/>
              </a:ext>
            </a:extLst>
          </p:cNvPr>
          <p:cNvSpPr>
            <a:spLocks noGrp="1"/>
          </p:cNvSpPr>
          <p:nvPr>
            <p:ph type="sldNum" sz="quarter" idx="5"/>
          </p:nvPr>
        </p:nvSpPr>
        <p:spPr/>
        <p:txBody>
          <a:bodyPr/>
          <a:lstStyle/>
          <a:p>
            <a:fld id="{0016DBD0-D374-4561-B8CF-D1F8376DE254}" type="slidenum">
              <a:rPr lang="en-US" smtClean="0"/>
              <a:t>39</a:t>
            </a:fld>
            <a:endParaRPr lang="en-US"/>
          </a:p>
        </p:txBody>
      </p:sp>
    </p:spTree>
    <p:extLst>
      <p:ext uri="{BB962C8B-B14F-4D97-AF65-F5344CB8AC3E}">
        <p14:creationId xmlns:p14="http://schemas.microsoft.com/office/powerpoint/2010/main" val="2061704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3A85-F757-4BF4-3A94-4B8C4C5C0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960DA-56F6-FD0A-E7C4-30EBACF22DF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1263D42-125D-6A8F-BCCA-3121112A7C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320763-CD35-F758-545C-8E0DBC21BAD8}"/>
              </a:ext>
            </a:extLst>
          </p:cNvPr>
          <p:cNvSpPr>
            <a:spLocks noGrp="1"/>
          </p:cNvSpPr>
          <p:nvPr>
            <p:ph type="sldNum" sz="quarter" idx="5"/>
          </p:nvPr>
        </p:nvSpPr>
        <p:spPr/>
        <p:txBody>
          <a:bodyPr/>
          <a:lstStyle/>
          <a:p>
            <a:fld id="{0016DBD0-D374-4561-B8CF-D1F8376DE254}" type="slidenum">
              <a:rPr lang="en-US" smtClean="0"/>
              <a:t>40</a:t>
            </a:fld>
            <a:endParaRPr lang="en-US"/>
          </a:p>
        </p:txBody>
      </p:sp>
    </p:spTree>
    <p:extLst>
      <p:ext uri="{BB962C8B-B14F-4D97-AF65-F5344CB8AC3E}">
        <p14:creationId xmlns:p14="http://schemas.microsoft.com/office/powerpoint/2010/main" val="4276527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901CA-41C9-AAAF-C0C3-69597323D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D337C-7025-FB6B-7133-E0052085BB2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AE630A4-DF1F-C58E-B823-BE173AF446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BFD345-4352-4977-2165-F810AEA12A67}"/>
              </a:ext>
            </a:extLst>
          </p:cNvPr>
          <p:cNvSpPr>
            <a:spLocks noGrp="1"/>
          </p:cNvSpPr>
          <p:nvPr>
            <p:ph type="sldNum" sz="quarter" idx="5"/>
          </p:nvPr>
        </p:nvSpPr>
        <p:spPr/>
        <p:txBody>
          <a:bodyPr/>
          <a:lstStyle/>
          <a:p>
            <a:fld id="{0016DBD0-D374-4561-B8CF-D1F8376DE254}" type="slidenum">
              <a:rPr lang="en-US" smtClean="0"/>
              <a:t>41</a:t>
            </a:fld>
            <a:endParaRPr lang="en-US"/>
          </a:p>
        </p:txBody>
      </p:sp>
    </p:spTree>
    <p:extLst>
      <p:ext uri="{BB962C8B-B14F-4D97-AF65-F5344CB8AC3E}">
        <p14:creationId xmlns:p14="http://schemas.microsoft.com/office/powerpoint/2010/main" val="10839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362B9-DFCF-5E7A-CF03-BC2F938AE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3E589-F127-27BC-15BA-E0730C1D32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B7AA11B-60F7-BCDE-FAF3-8E0C434DAD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90ED13-BD26-B19F-5ECB-8D2A7C6F07E7}"/>
              </a:ext>
            </a:extLst>
          </p:cNvPr>
          <p:cNvSpPr>
            <a:spLocks noGrp="1"/>
          </p:cNvSpPr>
          <p:nvPr>
            <p:ph type="sldNum" sz="quarter" idx="5"/>
          </p:nvPr>
        </p:nvSpPr>
        <p:spPr/>
        <p:txBody>
          <a:bodyPr/>
          <a:lstStyle/>
          <a:p>
            <a:fld id="{0016DBD0-D374-4561-B8CF-D1F8376DE254}" type="slidenum">
              <a:rPr lang="en-US" smtClean="0"/>
              <a:t>13</a:t>
            </a:fld>
            <a:endParaRPr lang="en-US"/>
          </a:p>
        </p:txBody>
      </p:sp>
    </p:spTree>
    <p:extLst>
      <p:ext uri="{BB962C8B-B14F-4D97-AF65-F5344CB8AC3E}">
        <p14:creationId xmlns:p14="http://schemas.microsoft.com/office/powerpoint/2010/main" val="4115160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DEF7E-C97D-8344-1879-FF89BA0BA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D85A3-C17F-3F35-21D2-D357668ED8F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E59FF89-C337-D62B-B01A-B4BB308AF8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4BC7C8-A353-CF6F-D7A6-56AE24103ADD}"/>
              </a:ext>
            </a:extLst>
          </p:cNvPr>
          <p:cNvSpPr>
            <a:spLocks noGrp="1"/>
          </p:cNvSpPr>
          <p:nvPr>
            <p:ph type="sldNum" sz="quarter" idx="5"/>
          </p:nvPr>
        </p:nvSpPr>
        <p:spPr/>
        <p:txBody>
          <a:bodyPr/>
          <a:lstStyle/>
          <a:p>
            <a:fld id="{0016DBD0-D374-4561-B8CF-D1F8376DE254}" type="slidenum">
              <a:rPr lang="en-US" smtClean="0"/>
              <a:t>42</a:t>
            </a:fld>
            <a:endParaRPr lang="en-US"/>
          </a:p>
        </p:txBody>
      </p:sp>
    </p:spTree>
    <p:extLst>
      <p:ext uri="{BB962C8B-B14F-4D97-AF65-F5344CB8AC3E}">
        <p14:creationId xmlns:p14="http://schemas.microsoft.com/office/powerpoint/2010/main" val="2978480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CFE30-B680-6389-EE7B-3CD30E70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F4508-1C03-D61B-7EDB-33340664389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8AB3DD4-16AB-B928-BA54-60CF7BB4DD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B0DDD9-2702-818F-D69B-A2253BF31816}"/>
              </a:ext>
            </a:extLst>
          </p:cNvPr>
          <p:cNvSpPr>
            <a:spLocks noGrp="1"/>
          </p:cNvSpPr>
          <p:nvPr>
            <p:ph type="sldNum" sz="quarter" idx="5"/>
          </p:nvPr>
        </p:nvSpPr>
        <p:spPr/>
        <p:txBody>
          <a:bodyPr/>
          <a:lstStyle/>
          <a:p>
            <a:fld id="{0016DBD0-D374-4561-B8CF-D1F8376DE254}" type="slidenum">
              <a:rPr lang="en-US" smtClean="0"/>
              <a:t>43</a:t>
            </a:fld>
            <a:endParaRPr lang="en-US"/>
          </a:p>
        </p:txBody>
      </p:sp>
    </p:spTree>
    <p:extLst>
      <p:ext uri="{BB962C8B-B14F-4D97-AF65-F5344CB8AC3E}">
        <p14:creationId xmlns:p14="http://schemas.microsoft.com/office/powerpoint/2010/main" val="110301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97D22-021B-84EE-A600-16314BDA7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195A6-2921-FC1B-616B-7A00F203050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D47215-DCDB-0A02-67A0-EFD8691C94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5D3CB4-AA76-0E0E-EBCA-45E42FC1FBE0}"/>
              </a:ext>
            </a:extLst>
          </p:cNvPr>
          <p:cNvSpPr>
            <a:spLocks noGrp="1"/>
          </p:cNvSpPr>
          <p:nvPr>
            <p:ph type="sldNum" sz="quarter" idx="5"/>
          </p:nvPr>
        </p:nvSpPr>
        <p:spPr/>
        <p:txBody>
          <a:bodyPr/>
          <a:lstStyle/>
          <a:p>
            <a:fld id="{0016DBD0-D374-4561-B8CF-D1F8376DE254}" type="slidenum">
              <a:rPr lang="en-US" smtClean="0"/>
              <a:t>44</a:t>
            </a:fld>
            <a:endParaRPr lang="en-US"/>
          </a:p>
        </p:txBody>
      </p:sp>
    </p:spTree>
    <p:extLst>
      <p:ext uri="{BB962C8B-B14F-4D97-AF65-F5344CB8AC3E}">
        <p14:creationId xmlns:p14="http://schemas.microsoft.com/office/powerpoint/2010/main" val="4285421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6775A-6B1D-AF2B-B61B-B98E6260F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816DB-2128-5096-9AC1-58567B6742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F0D530B-B4EA-A81E-82D4-B38DD22FF8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E0AA69-5D38-E4DA-223E-546519A40C1F}"/>
              </a:ext>
            </a:extLst>
          </p:cNvPr>
          <p:cNvSpPr>
            <a:spLocks noGrp="1"/>
          </p:cNvSpPr>
          <p:nvPr>
            <p:ph type="sldNum" sz="quarter" idx="5"/>
          </p:nvPr>
        </p:nvSpPr>
        <p:spPr/>
        <p:txBody>
          <a:bodyPr/>
          <a:lstStyle/>
          <a:p>
            <a:fld id="{0016DBD0-D374-4561-B8CF-D1F8376DE254}" type="slidenum">
              <a:rPr lang="en-US" smtClean="0"/>
              <a:t>45</a:t>
            </a:fld>
            <a:endParaRPr lang="en-US"/>
          </a:p>
        </p:txBody>
      </p:sp>
    </p:spTree>
    <p:extLst>
      <p:ext uri="{BB962C8B-B14F-4D97-AF65-F5344CB8AC3E}">
        <p14:creationId xmlns:p14="http://schemas.microsoft.com/office/powerpoint/2010/main" val="3178474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E12EA-4466-EBD4-D673-542B77E0A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01A19-9386-DFFB-5EBC-EE2D61C54C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53119A-10C0-54BF-B660-3CEF70B63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159FC4-2AE6-6DBF-C508-F12C92A53D97}"/>
              </a:ext>
            </a:extLst>
          </p:cNvPr>
          <p:cNvSpPr>
            <a:spLocks noGrp="1"/>
          </p:cNvSpPr>
          <p:nvPr>
            <p:ph type="sldNum" sz="quarter" idx="5"/>
          </p:nvPr>
        </p:nvSpPr>
        <p:spPr/>
        <p:txBody>
          <a:bodyPr/>
          <a:lstStyle/>
          <a:p>
            <a:fld id="{0016DBD0-D374-4561-B8CF-D1F8376DE254}" type="slidenum">
              <a:rPr lang="en-US" smtClean="0"/>
              <a:t>46</a:t>
            </a:fld>
            <a:endParaRPr lang="en-US"/>
          </a:p>
        </p:txBody>
      </p:sp>
    </p:spTree>
    <p:extLst>
      <p:ext uri="{BB962C8B-B14F-4D97-AF65-F5344CB8AC3E}">
        <p14:creationId xmlns:p14="http://schemas.microsoft.com/office/powerpoint/2010/main" val="1621775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E18B1-CBDE-7126-20B7-B0AE5A408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5219D-EF5A-A32E-09B9-3F96F519E86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CCE0F50-8502-D3F2-6AF4-DE3B07800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E34671-1899-D88E-15BD-42D97238E2D0}"/>
              </a:ext>
            </a:extLst>
          </p:cNvPr>
          <p:cNvSpPr>
            <a:spLocks noGrp="1"/>
          </p:cNvSpPr>
          <p:nvPr>
            <p:ph type="sldNum" sz="quarter" idx="5"/>
          </p:nvPr>
        </p:nvSpPr>
        <p:spPr/>
        <p:txBody>
          <a:bodyPr/>
          <a:lstStyle/>
          <a:p>
            <a:fld id="{0016DBD0-D374-4561-B8CF-D1F8376DE254}" type="slidenum">
              <a:rPr lang="en-US" smtClean="0"/>
              <a:t>47</a:t>
            </a:fld>
            <a:endParaRPr lang="en-US"/>
          </a:p>
        </p:txBody>
      </p:sp>
    </p:spTree>
    <p:extLst>
      <p:ext uri="{BB962C8B-B14F-4D97-AF65-F5344CB8AC3E}">
        <p14:creationId xmlns:p14="http://schemas.microsoft.com/office/powerpoint/2010/main" val="14442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790B-5156-9F33-372D-470267D4D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D2BC0-C729-2F3A-CE1A-B4691D907BF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C06434D-08C8-2C7E-F652-01A792A06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B47CC2-9889-F475-E051-87A76878D01C}"/>
              </a:ext>
            </a:extLst>
          </p:cNvPr>
          <p:cNvSpPr>
            <a:spLocks noGrp="1"/>
          </p:cNvSpPr>
          <p:nvPr>
            <p:ph type="sldNum" sz="quarter" idx="5"/>
          </p:nvPr>
        </p:nvSpPr>
        <p:spPr/>
        <p:txBody>
          <a:bodyPr/>
          <a:lstStyle/>
          <a:p>
            <a:fld id="{0016DBD0-D374-4561-B8CF-D1F8376DE254}" type="slidenum">
              <a:rPr lang="en-US" smtClean="0"/>
              <a:t>14</a:t>
            </a:fld>
            <a:endParaRPr lang="en-US"/>
          </a:p>
        </p:txBody>
      </p:sp>
    </p:spTree>
    <p:extLst>
      <p:ext uri="{BB962C8B-B14F-4D97-AF65-F5344CB8AC3E}">
        <p14:creationId xmlns:p14="http://schemas.microsoft.com/office/powerpoint/2010/main" val="260944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813F-ADF8-0591-D468-20AFC8016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58C20-1571-2E53-4255-C4312D2B7AF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5103F40-F0CF-AB79-8A5C-42CFFE0424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330368-DDA7-5B37-FC7F-5C4689116616}"/>
              </a:ext>
            </a:extLst>
          </p:cNvPr>
          <p:cNvSpPr>
            <a:spLocks noGrp="1"/>
          </p:cNvSpPr>
          <p:nvPr>
            <p:ph type="sldNum" sz="quarter" idx="5"/>
          </p:nvPr>
        </p:nvSpPr>
        <p:spPr/>
        <p:txBody>
          <a:bodyPr/>
          <a:lstStyle/>
          <a:p>
            <a:fld id="{0016DBD0-D374-4561-B8CF-D1F8376DE254}" type="slidenum">
              <a:rPr lang="en-US" smtClean="0"/>
              <a:t>15</a:t>
            </a:fld>
            <a:endParaRPr lang="en-US"/>
          </a:p>
        </p:txBody>
      </p:sp>
    </p:spTree>
    <p:extLst>
      <p:ext uri="{BB962C8B-B14F-4D97-AF65-F5344CB8AC3E}">
        <p14:creationId xmlns:p14="http://schemas.microsoft.com/office/powerpoint/2010/main" val="170547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9CE9-0D73-DC79-EBBC-4D78A590C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E3B64-FEC7-9F51-CB7D-B1851E458D2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9CACFDC-CAB0-F483-DFCA-CECA2E1D20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843A19-52EA-E973-6508-879E64F2BEC4}"/>
              </a:ext>
            </a:extLst>
          </p:cNvPr>
          <p:cNvSpPr>
            <a:spLocks noGrp="1"/>
          </p:cNvSpPr>
          <p:nvPr>
            <p:ph type="sldNum" sz="quarter" idx="5"/>
          </p:nvPr>
        </p:nvSpPr>
        <p:spPr/>
        <p:txBody>
          <a:bodyPr/>
          <a:lstStyle/>
          <a:p>
            <a:fld id="{0016DBD0-D374-4561-B8CF-D1F8376DE254}" type="slidenum">
              <a:rPr lang="en-US" smtClean="0"/>
              <a:t>16</a:t>
            </a:fld>
            <a:endParaRPr lang="en-US"/>
          </a:p>
        </p:txBody>
      </p:sp>
    </p:spTree>
    <p:extLst>
      <p:ext uri="{BB962C8B-B14F-4D97-AF65-F5344CB8AC3E}">
        <p14:creationId xmlns:p14="http://schemas.microsoft.com/office/powerpoint/2010/main" val="385620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6AA1-4373-9B31-5AA8-DB824D3E4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67F49-DB05-F7B1-051D-F9A3B477E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F27BB-84DB-0D5C-CF60-B5941920C0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2CB20-D477-39C7-F2E9-40F99F93843E}"/>
              </a:ext>
            </a:extLst>
          </p:cNvPr>
          <p:cNvSpPr>
            <a:spLocks noGrp="1"/>
          </p:cNvSpPr>
          <p:nvPr>
            <p:ph type="sldNum" sz="quarter" idx="5"/>
          </p:nvPr>
        </p:nvSpPr>
        <p:spPr/>
        <p:txBody>
          <a:bodyPr/>
          <a:lstStyle/>
          <a:p>
            <a:fld id="{0016DBD0-D374-4561-B8CF-D1F8376DE254}" type="slidenum">
              <a:rPr lang="en-US" smtClean="0"/>
              <a:t>17</a:t>
            </a:fld>
            <a:endParaRPr lang="en-US"/>
          </a:p>
        </p:txBody>
      </p:sp>
    </p:spTree>
    <p:extLst>
      <p:ext uri="{BB962C8B-B14F-4D97-AF65-F5344CB8AC3E}">
        <p14:creationId xmlns:p14="http://schemas.microsoft.com/office/powerpoint/2010/main" val="10433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6DBD0-D374-4561-B8CF-D1F8376DE254}" type="slidenum">
              <a:rPr lang="en-US" smtClean="0"/>
              <a:t>20</a:t>
            </a:fld>
            <a:endParaRPr lang="en-US"/>
          </a:p>
        </p:txBody>
      </p:sp>
    </p:spTree>
    <p:extLst>
      <p:ext uri="{BB962C8B-B14F-4D97-AF65-F5344CB8AC3E}">
        <p14:creationId xmlns:p14="http://schemas.microsoft.com/office/powerpoint/2010/main" val="1813758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9124-3171-0F00-57B3-5FCACE651D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DEF20-056D-68FD-3744-301315B213B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11C3F6-3FE2-0F2E-39BF-9D7C3A3DAA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51B3C3-0079-FF01-E3FD-DBD760F484B1}"/>
              </a:ext>
            </a:extLst>
          </p:cNvPr>
          <p:cNvSpPr>
            <a:spLocks noGrp="1"/>
          </p:cNvSpPr>
          <p:nvPr>
            <p:ph type="sldNum" sz="quarter" idx="5"/>
          </p:nvPr>
        </p:nvSpPr>
        <p:spPr/>
        <p:txBody>
          <a:bodyPr/>
          <a:lstStyle/>
          <a:p>
            <a:fld id="{0016DBD0-D374-4561-B8CF-D1F8376DE254}" type="slidenum">
              <a:rPr lang="en-US" smtClean="0"/>
              <a:t>21</a:t>
            </a:fld>
            <a:endParaRPr lang="en-US"/>
          </a:p>
        </p:txBody>
      </p:sp>
    </p:spTree>
    <p:extLst>
      <p:ext uri="{BB962C8B-B14F-4D97-AF65-F5344CB8AC3E}">
        <p14:creationId xmlns:p14="http://schemas.microsoft.com/office/powerpoint/2010/main" val="410437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cybersecurityinstitute.in/blog/how-do-cybersecurity-risks-differ-between-startups-and-fortune-500-companies" TargetMode="External"/><Relationship Id="rId7" Type="http://schemas.openxmlformats.org/officeDocument/2006/relationships/hyperlink" Target="https://www.hiscoxgroup.com/cyber-readiness"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wp.table.media/wp-content/uploads/2024/07/30132828/Cost-of-a-Data-Breach-Report-2024.pdf" TargetMode="External"/><Relationship Id="rId5" Type="http://schemas.openxmlformats.org/officeDocument/2006/relationships/chart" Target="../charts/chart1.xml"/><Relationship Id="rId4" Type="http://schemas.openxmlformats.org/officeDocument/2006/relationships/hyperlink" Target="https://logstail.com/blog/why-startups-arent-investing-in-cybersecurity-and-why-they-shoul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jpe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fortinet.com/blog/industry-trends/reactive-vs--proactive-cybersecurity--5-reasons-why-traditional-" TargetMode="External"/><Relationship Id="rId13" Type="http://schemas.openxmlformats.org/officeDocument/2006/relationships/hyperlink" Target="https://www.sei.cmu.edu/library/job-analysis-results-for-malicious-code-reverse-engineers-a-case-study" TargetMode="External"/><Relationship Id="rId3" Type="http://schemas.openxmlformats.org/officeDocument/2006/relationships/hyperlink" Target="https://deepstrike.io/blog/penetration-testing-startups-small-business" TargetMode="External"/><Relationship Id="rId7" Type="http://schemas.openxmlformats.org/officeDocument/2006/relationships/hyperlink" Target="https://www.kaspersky.com/resource-center/threats/ransomware-wannacry" TargetMode="External"/><Relationship Id="rId12" Type="http://schemas.openxmlformats.org/officeDocument/2006/relationships/hyperlink" Target="https://www.researchgate.net/publication/339816480_A_Survey_on_Malware_Detection_and_Analysis_Tools"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itbrief.news/story/soc-analysts-face-alert-overload-duplicate-effort-survey-finds" TargetMode="External"/><Relationship Id="rId11" Type="http://schemas.openxmlformats.org/officeDocument/2006/relationships/hyperlink" Target="https://wp.table.media/wp-content/uploads/2024/07/30132828/Cost-of-a-Data-Breach-Report-2024.pdf" TargetMode="External"/><Relationship Id="rId5" Type="http://schemas.openxmlformats.org/officeDocument/2006/relationships/hyperlink" Target="https://www.cybersecurityinstitute.in/blog/how-do-cybersecurity-risks-differ-between-startups-and-fortune-500-companies" TargetMode="External"/><Relationship Id="rId10" Type="http://schemas.openxmlformats.org/officeDocument/2006/relationships/hyperlink" Target="https://www.hiscoxgroup.com/cyber-readiness" TargetMode="External"/><Relationship Id="rId4" Type="http://schemas.openxmlformats.org/officeDocument/2006/relationships/hyperlink" Target="https://logstail.com/blog/why-startups-arent-investing-in-cybersecurity-and-why-they-should/" TargetMode="External"/><Relationship Id="rId9" Type="http://schemas.openxmlformats.org/officeDocument/2006/relationships/hyperlink" Target="https://www.ibm.com/solutions/ai-cybersecurit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www.kaspersky.com/resource-center/threats/ransomware-wannac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itbrief.news/story/soc-analysts-face-alert-overload-duplicate-effort-survey-fin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www.ibm.com/solutions/ai-cybersecurit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ortinet.com/blog/industry-trends/reactive-vs--proactive-cybersecurity--5-reasons-why-traditiona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219200" y="8824729"/>
            <a:ext cx="3366096" cy="236855"/>
          </a:xfrm>
          <a:prstGeom prst="rect">
            <a:avLst/>
          </a:prstGeom>
        </p:spPr>
        <p:txBody>
          <a:bodyPr lIns="0" tIns="0" rIns="0" bIns="0" rtlCol="0" anchor="t">
            <a:spAutoFit/>
          </a:bodyPr>
          <a:lstStyle/>
          <a:p>
            <a:pPr marL="0" lvl="0" indent="0" algn="l">
              <a:lnSpc>
                <a:spcPts val="2079"/>
              </a:lnSpc>
              <a:spcBef>
                <a:spcPct val="0"/>
              </a:spcBef>
            </a:pPr>
            <a:r>
              <a:rPr lang="en-US" sz="1599" b="1" dirty="0">
                <a:solidFill>
                  <a:srgbClr val="2B2B2B"/>
                </a:solidFill>
                <a:latin typeface="Garet Bold"/>
                <a:ea typeface="Garet Bold"/>
                <a:cs typeface="Garet Bold"/>
                <a:sym typeface="Garet Bold"/>
              </a:rPr>
              <a:t>PRESENTED BY:</a:t>
            </a:r>
          </a:p>
        </p:txBody>
      </p:sp>
      <p:sp>
        <p:nvSpPr>
          <p:cNvPr id="11" name="TextBox 11"/>
          <p:cNvSpPr txBox="1"/>
          <p:nvPr/>
        </p:nvSpPr>
        <p:spPr>
          <a:xfrm>
            <a:off x="1219200" y="9200828"/>
            <a:ext cx="11727006" cy="263534"/>
          </a:xfrm>
          <a:prstGeom prst="rect">
            <a:avLst/>
          </a:prstGeom>
        </p:spPr>
        <p:txBody>
          <a:bodyPr wrap="square" lIns="0" tIns="0" rIns="0" bIns="0" rtlCol="0" anchor="t">
            <a:spAutoFit/>
          </a:bodyPr>
          <a:lstStyle/>
          <a:p>
            <a:pPr marL="0" lvl="0" indent="0" algn="l">
              <a:lnSpc>
                <a:spcPts val="2079"/>
              </a:lnSpc>
              <a:spcBef>
                <a:spcPct val="0"/>
              </a:spcBef>
            </a:pPr>
            <a:r>
              <a:rPr lang="en-US" sz="1599" dirty="0">
                <a:solidFill>
                  <a:srgbClr val="2B2B2B"/>
                </a:solidFill>
                <a:latin typeface="Garet"/>
                <a:ea typeface="Garet"/>
                <a:cs typeface="Garet"/>
                <a:sym typeface="Garet"/>
              </a:rPr>
              <a:t>Ahmed Abo Skera,   Ahmed Magdy, Seif Elmasry and Mohamed Tamim  </a:t>
            </a:r>
          </a:p>
        </p:txBody>
      </p:sp>
      <p:sp>
        <p:nvSpPr>
          <p:cNvPr id="6" name="TextBox 8">
            <a:extLst>
              <a:ext uri="{FF2B5EF4-FFF2-40B4-BE49-F238E27FC236}">
                <a16:creationId xmlns:a16="http://schemas.microsoft.com/office/drawing/2014/main" id="{75A04EE7-5D28-8D11-81DB-FD24DCA72A9F}"/>
              </a:ext>
            </a:extLst>
          </p:cNvPr>
          <p:cNvSpPr txBox="1"/>
          <p:nvPr/>
        </p:nvSpPr>
        <p:spPr>
          <a:xfrm>
            <a:off x="1219200" y="7708187"/>
            <a:ext cx="3366096" cy="263534"/>
          </a:xfrm>
          <a:prstGeom prst="rect">
            <a:avLst/>
          </a:prstGeom>
        </p:spPr>
        <p:txBody>
          <a:bodyPr lIns="0" tIns="0" rIns="0" bIns="0" rtlCol="0" anchor="t">
            <a:spAutoFit/>
          </a:bodyPr>
          <a:lstStyle/>
          <a:p>
            <a:pPr marL="0" lvl="0" indent="0" algn="l">
              <a:lnSpc>
                <a:spcPts val="2079"/>
              </a:lnSpc>
              <a:spcBef>
                <a:spcPct val="0"/>
              </a:spcBef>
            </a:pPr>
            <a:r>
              <a:rPr lang="en-US" sz="1599" b="1" dirty="0">
                <a:solidFill>
                  <a:srgbClr val="2B2B2B"/>
                </a:solidFill>
                <a:latin typeface="Garet Bold"/>
                <a:ea typeface="Garet Bold"/>
                <a:cs typeface="Garet Bold"/>
                <a:sym typeface="Garet Bold"/>
              </a:rPr>
              <a:t>SUPERVISED BY:</a:t>
            </a:r>
          </a:p>
        </p:txBody>
      </p:sp>
      <p:sp>
        <p:nvSpPr>
          <p:cNvPr id="9" name="TextBox 11">
            <a:extLst>
              <a:ext uri="{FF2B5EF4-FFF2-40B4-BE49-F238E27FC236}">
                <a16:creationId xmlns:a16="http://schemas.microsoft.com/office/drawing/2014/main" id="{5846686B-E5D2-C0F9-8596-03AAF94EF03E}"/>
              </a:ext>
            </a:extLst>
          </p:cNvPr>
          <p:cNvSpPr txBox="1"/>
          <p:nvPr/>
        </p:nvSpPr>
        <p:spPr>
          <a:xfrm>
            <a:off x="1200224" y="8047929"/>
            <a:ext cx="11727006" cy="263534"/>
          </a:xfrm>
          <a:prstGeom prst="rect">
            <a:avLst/>
          </a:prstGeom>
        </p:spPr>
        <p:txBody>
          <a:bodyPr wrap="square" lIns="0" tIns="0" rIns="0" bIns="0" rtlCol="0" anchor="t">
            <a:spAutoFit/>
          </a:bodyPr>
          <a:lstStyle/>
          <a:p>
            <a:pPr marL="0" lvl="0" indent="0" algn="l">
              <a:lnSpc>
                <a:spcPts val="2079"/>
              </a:lnSpc>
              <a:spcBef>
                <a:spcPct val="0"/>
              </a:spcBef>
            </a:pPr>
            <a:r>
              <a:rPr lang="en-US" sz="1599" dirty="0">
                <a:solidFill>
                  <a:srgbClr val="2B2B2B"/>
                </a:solidFill>
                <a:latin typeface="Garet"/>
                <a:ea typeface="Garet"/>
                <a:cs typeface="Garet"/>
                <a:sym typeface="Garet"/>
              </a:rPr>
              <a:t>Dr. Yasmine Hosny</a:t>
            </a:r>
          </a:p>
        </p:txBody>
      </p:sp>
      <p:sp>
        <p:nvSpPr>
          <p:cNvPr id="10" name="TextBox 11">
            <a:extLst>
              <a:ext uri="{FF2B5EF4-FFF2-40B4-BE49-F238E27FC236}">
                <a16:creationId xmlns:a16="http://schemas.microsoft.com/office/drawing/2014/main" id="{24C38ED0-0E09-E551-FAAB-4899DD514D86}"/>
              </a:ext>
            </a:extLst>
          </p:cNvPr>
          <p:cNvSpPr txBox="1"/>
          <p:nvPr/>
        </p:nvSpPr>
        <p:spPr>
          <a:xfrm>
            <a:off x="1219200" y="8346579"/>
            <a:ext cx="11727006" cy="263534"/>
          </a:xfrm>
          <a:prstGeom prst="rect">
            <a:avLst/>
          </a:prstGeom>
        </p:spPr>
        <p:txBody>
          <a:bodyPr wrap="square" lIns="0" tIns="0" rIns="0" bIns="0" rtlCol="0" anchor="t">
            <a:spAutoFit/>
          </a:bodyPr>
          <a:lstStyle/>
          <a:p>
            <a:pPr marL="0" lvl="0" indent="0" algn="l">
              <a:lnSpc>
                <a:spcPts val="2079"/>
              </a:lnSpc>
              <a:spcBef>
                <a:spcPct val="0"/>
              </a:spcBef>
            </a:pPr>
            <a:r>
              <a:rPr lang="en-US" sz="1599" dirty="0">
                <a:solidFill>
                  <a:srgbClr val="2B2B2B"/>
                </a:solidFill>
                <a:latin typeface="Garet"/>
                <a:ea typeface="Garet"/>
                <a:cs typeface="Garet"/>
                <a:sym typeface="Garet"/>
              </a:rPr>
              <a:t>T.A Khaled Ayman</a:t>
            </a:r>
          </a:p>
        </p:txBody>
      </p:sp>
      <p:pic>
        <p:nvPicPr>
          <p:cNvPr id="13" name="Picture 12" descr="A logo with a fingerprint&#10;&#10;AI-generated content may be incorrect.">
            <a:extLst>
              <a:ext uri="{FF2B5EF4-FFF2-40B4-BE49-F238E27FC236}">
                <a16:creationId xmlns:a16="http://schemas.microsoft.com/office/drawing/2014/main" id="{C3663E19-8A36-0622-05F1-E740AE181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295" y="706094"/>
            <a:ext cx="7010400" cy="4744112"/>
          </a:xfrm>
          <a:prstGeom prst="rect">
            <a:avLst/>
          </a:prstGeom>
        </p:spPr>
      </p:pic>
      <p:pic>
        <p:nvPicPr>
          <p:cNvPr id="25" name="Picture 24">
            <a:extLst>
              <a:ext uri="{FF2B5EF4-FFF2-40B4-BE49-F238E27FC236}">
                <a16:creationId xmlns:a16="http://schemas.microsoft.com/office/drawing/2014/main" id="{E9CB6D92-510F-4946-E765-5D9A243C6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6779" y="0"/>
            <a:ext cx="15508041" cy="10287000"/>
          </a:xfrm>
          <a:prstGeom prst="rect">
            <a:avLst/>
          </a:prstGeom>
        </p:spPr>
      </p:pic>
      <p:sp>
        <p:nvSpPr>
          <p:cNvPr id="5" name="TextBox 5"/>
          <p:cNvSpPr txBox="1"/>
          <p:nvPr/>
        </p:nvSpPr>
        <p:spPr>
          <a:xfrm>
            <a:off x="533102" y="5237494"/>
            <a:ext cx="10210800" cy="703911"/>
          </a:xfrm>
          <a:prstGeom prst="rect">
            <a:avLst/>
          </a:prstGeom>
        </p:spPr>
        <p:txBody>
          <a:bodyPr wrap="square" lIns="0" tIns="0" rIns="0" bIns="0" rtlCol="0" anchor="t">
            <a:spAutoFit/>
          </a:bodyPr>
          <a:lstStyle/>
          <a:p>
            <a:pPr marL="0" lvl="0" indent="0">
              <a:lnSpc>
                <a:spcPts val="2748"/>
              </a:lnSpc>
              <a:spcBef>
                <a:spcPct val="0"/>
              </a:spcBef>
            </a:pPr>
            <a:r>
              <a:rPr lang="en-US" sz="2748" spc="-217" dirty="0">
                <a:solidFill>
                  <a:srgbClr val="000000"/>
                </a:solidFill>
                <a:latin typeface="Archivo Black"/>
                <a:ea typeface="Archivo Black"/>
                <a:cs typeface="Archivo Black"/>
                <a:sym typeface="Archivo Black"/>
              </a:rPr>
              <a:t>Threat Intelligence, Detection and Automatic Response Integrated with Reverse Engineering.</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7653-2622-EB1D-E647-1D6AE44B55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44EFFC-5912-B0CF-3DB2-CDC01242AAF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3" name="TextBox 3">
            <a:extLst>
              <a:ext uri="{FF2B5EF4-FFF2-40B4-BE49-F238E27FC236}">
                <a16:creationId xmlns:a16="http://schemas.microsoft.com/office/drawing/2014/main" id="{393F65FA-B562-2345-EAAB-28D6A000C89B}"/>
              </a:ext>
            </a:extLst>
          </p:cNvPr>
          <p:cNvSpPr txBox="1"/>
          <p:nvPr/>
        </p:nvSpPr>
        <p:spPr>
          <a:xfrm>
            <a:off x="441260" y="697119"/>
            <a:ext cx="11452036" cy="1154162"/>
          </a:xfrm>
          <a:prstGeom prst="rect">
            <a:avLst/>
          </a:prstGeom>
        </p:spPr>
        <p:txBody>
          <a:bodyPr wrap="square" lIns="0" tIns="0" rIns="0" bIns="0" rtlCol="0" anchor="t">
            <a:spAutoFit/>
          </a:bodyPr>
          <a:lstStyle/>
          <a:p>
            <a:pPr algn="l">
              <a:lnSpc>
                <a:spcPts val="9000"/>
              </a:lnSpc>
            </a:pPr>
            <a:r>
              <a:rPr lang="en-US" sz="7500" dirty="0">
                <a:solidFill>
                  <a:srgbClr val="000000"/>
                </a:solidFill>
                <a:latin typeface="Archivo Black"/>
                <a:ea typeface="Archivo Black"/>
                <a:cs typeface="Archivo Black"/>
                <a:sym typeface="Archivo Black"/>
              </a:rPr>
              <a:t>Systemic Inequity </a:t>
            </a:r>
          </a:p>
        </p:txBody>
      </p:sp>
      <p:sp>
        <p:nvSpPr>
          <p:cNvPr id="15" name="TextBox 15">
            <a:extLst>
              <a:ext uri="{FF2B5EF4-FFF2-40B4-BE49-F238E27FC236}">
                <a16:creationId xmlns:a16="http://schemas.microsoft.com/office/drawing/2014/main" id="{CB2A4081-EC84-2F13-BF06-F44DF673E76A}"/>
              </a:ext>
            </a:extLst>
          </p:cNvPr>
          <p:cNvSpPr txBox="1"/>
          <p:nvPr/>
        </p:nvSpPr>
        <p:spPr>
          <a:xfrm>
            <a:off x="13547818" y="981075"/>
            <a:ext cx="37114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9/10</a:t>
            </a:r>
          </a:p>
        </p:txBody>
      </p:sp>
      <p:sp>
        <p:nvSpPr>
          <p:cNvPr id="16" name="TextBox 11">
            <a:extLst>
              <a:ext uri="{FF2B5EF4-FFF2-40B4-BE49-F238E27FC236}">
                <a16:creationId xmlns:a16="http://schemas.microsoft.com/office/drawing/2014/main" id="{78C58897-05F2-6729-8BCA-8991C4299A84}"/>
              </a:ext>
            </a:extLst>
          </p:cNvPr>
          <p:cNvSpPr txBox="1"/>
          <p:nvPr/>
        </p:nvSpPr>
        <p:spPr>
          <a:xfrm>
            <a:off x="441260" y="9704116"/>
            <a:ext cx="7664150" cy="735458"/>
          </a:xfrm>
          <a:prstGeom prst="rect">
            <a:avLst/>
          </a:prstGeom>
        </p:spPr>
        <p:txBody>
          <a:bodyPr lIns="0" tIns="0" rIns="0" bIns="0" rtlCol="0" anchor="t">
            <a:spAutoFit/>
          </a:bodyPr>
          <a:lstStyle/>
          <a:p>
            <a:pPr>
              <a:lnSpc>
                <a:spcPts val="2859"/>
              </a:lnSpc>
              <a:spcBef>
                <a:spcPct val="0"/>
              </a:spcBef>
            </a:pPr>
            <a:r>
              <a:rPr lang="en-US" b="1" i="1" dirty="0">
                <a:solidFill>
                  <a:schemeClr val="bg2">
                    <a:lumMod val="50000"/>
                  </a:schemeClr>
                </a:solidFill>
                <a:hlinkClick r:id="rId3">
                  <a:extLst>
                    <a:ext uri="{A12FA001-AC4F-418D-AE19-62706E023703}">
                      <ahyp:hlinkClr xmlns:ahyp="http://schemas.microsoft.com/office/drawing/2018/hyperlinkcolor" val="tx"/>
                    </a:ext>
                  </a:extLst>
                </a:hlinkClick>
              </a:rPr>
              <a:t>How Do Cybersecurity Risks Differ Between Startups and Fortune 500 Companies</a:t>
            </a:r>
            <a:endParaRPr lang="en-US" b="1" i="1" dirty="0">
              <a:solidFill>
                <a:schemeClr val="bg2">
                  <a:lumMod val="50000"/>
                </a:schemeClr>
              </a:solidFill>
            </a:endParaRPr>
          </a:p>
          <a:p>
            <a:pPr marL="0" lvl="0" indent="0" algn="l">
              <a:lnSpc>
                <a:spcPts val="2859"/>
              </a:lnSpc>
              <a:spcBef>
                <a:spcPct val="0"/>
              </a:spcBef>
            </a:pPr>
            <a:endParaRPr lang="en-US" sz="2199" i="1" dirty="0">
              <a:solidFill>
                <a:schemeClr val="bg2">
                  <a:lumMod val="50000"/>
                </a:schemeClr>
              </a:solidFill>
              <a:latin typeface="Garet"/>
              <a:ea typeface="Garet"/>
              <a:cs typeface="Garet"/>
              <a:sym typeface="Garet"/>
            </a:endParaRPr>
          </a:p>
        </p:txBody>
      </p:sp>
      <p:sp>
        <p:nvSpPr>
          <p:cNvPr id="17" name="TextBox 11">
            <a:extLst>
              <a:ext uri="{FF2B5EF4-FFF2-40B4-BE49-F238E27FC236}">
                <a16:creationId xmlns:a16="http://schemas.microsoft.com/office/drawing/2014/main" id="{C827B656-BFA7-73AB-24F1-11DA2EC05B3C}"/>
              </a:ext>
            </a:extLst>
          </p:cNvPr>
          <p:cNvSpPr txBox="1"/>
          <p:nvPr/>
        </p:nvSpPr>
        <p:spPr>
          <a:xfrm>
            <a:off x="419489" y="8042252"/>
            <a:ext cx="7664150" cy="363561"/>
          </a:xfrm>
          <a:prstGeom prst="rect">
            <a:avLst/>
          </a:prstGeom>
        </p:spPr>
        <p:txBody>
          <a:bodyPr lIns="0" tIns="0" rIns="0" bIns="0" rtlCol="0" anchor="t">
            <a:spAutoFit/>
          </a:bodyPr>
          <a:lstStyle/>
          <a:p>
            <a:pPr marL="0" lvl="0" indent="0" algn="l">
              <a:lnSpc>
                <a:spcPts val="2859"/>
              </a:lnSpc>
              <a:spcBef>
                <a:spcPct val="0"/>
              </a:spcBef>
            </a:pPr>
            <a:endParaRPr lang="en-US" sz="2199" dirty="0">
              <a:solidFill>
                <a:schemeClr val="bg2">
                  <a:lumMod val="50000"/>
                </a:schemeClr>
              </a:solidFill>
              <a:latin typeface="Garet"/>
              <a:ea typeface="Garet"/>
              <a:cs typeface="Garet"/>
              <a:sym typeface="Garet"/>
            </a:endParaRPr>
          </a:p>
        </p:txBody>
      </p:sp>
      <p:sp>
        <p:nvSpPr>
          <p:cNvPr id="18" name="TextBox 11">
            <a:extLst>
              <a:ext uri="{FF2B5EF4-FFF2-40B4-BE49-F238E27FC236}">
                <a16:creationId xmlns:a16="http://schemas.microsoft.com/office/drawing/2014/main" id="{9F670774-4F0E-0B74-B6D7-6B106501A211}"/>
              </a:ext>
            </a:extLst>
          </p:cNvPr>
          <p:cNvSpPr txBox="1"/>
          <p:nvPr/>
        </p:nvSpPr>
        <p:spPr>
          <a:xfrm>
            <a:off x="441260" y="9385630"/>
            <a:ext cx="7664150" cy="276999"/>
          </a:xfrm>
          <a:prstGeom prst="rect">
            <a:avLst/>
          </a:prstGeom>
        </p:spPr>
        <p:txBody>
          <a:bodyPr lIns="0" tIns="0" rIns="0" bIns="0" rtlCol="0" anchor="t">
            <a:spAutoFit/>
          </a:bodyPr>
          <a:lstStyle/>
          <a:p>
            <a:r>
              <a:rPr lang="en-US" b="1" i="1" dirty="0">
                <a:solidFill>
                  <a:schemeClr val="bg2">
                    <a:lumMod val="50000"/>
                  </a:schemeClr>
                </a:solidFill>
                <a:hlinkClick r:id="rId4">
                  <a:extLst>
                    <a:ext uri="{A12FA001-AC4F-418D-AE19-62706E023703}">
                      <ahyp:hlinkClr xmlns:ahyp="http://schemas.microsoft.com/office/drawing/2018/hyperlinkcolor" val="tx"/>
                    </a:ext>
                  </a:extLst>
                </a:hlinkClick>
              </a:rPr>
              <a:t>Why companies don’t invest in cybersecurity</a:t>
            </a:r>
            <a:endParaRPr lang="en-US" b="1" i="1" dirty="0">
              <a:solidFill>
                <a:schemeClr val="bg2">
                  <a:lumMod val="50000"/>
                </a:schemeClr>
              </a:solidFill>
            </a:endParaRPr>
          </a:p>
        </p:txBody>
      </p:sp>
      <p:graphicFrame>
        <p:nvGraphicFramePr>
          <p:cNvPr id="22" name="Chart 21">
            <a:extLst>
              <a:ext uri="{FF2B5EF4-FFF2-40B4-BE49-F238E27FC236}">
                <a16:creationId xmlns:a16="http://schemas.microsoft.com/office/drawing/2014/main" id="{A01D6485-4B12-B88E-9445-B96F8369B2A0}"/>
              </a:ext>
            </a:extLst>
          </p:cNvPr>
          <p:cNvGraphicFramePr>
            <a:graphicFrameLocks/>
          </p:cNvGraphicFramePr>
          <p:nvPr>
            <p:extLst>
              <p:ext uri="{D42A27DB-BD31-4B8C-83A1-F6EECF244321}">
                <p14:modId xmlns:p14="http://schemas.microsoft.com/office/powerpoint/2010/main" val="176689999"/>
              </p:ext>
            </p:extLst>
          </p:nvPr>
        </p:nvGraphicFramePr>
        <p:xfrm>
          <a:off x="377313" y="2126216"/>
          <a:ext cx="17266328" cy="6984479"/>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2">
            <a:extLst>
              <a:ext uri="{FF2B5EF4-FFF2-40B4-BE49-F238E27FC236}">
                <a16:creationId xmlns:a16="http://schemas.microsoft.com/office/drawing/2014/main" id="{75C2C9A0-EEBD-0597-9173-08B8D80C8F83}"/>
              </a:ext>
            </a:extLst>
          </p:cNvPr>
          <p:cNvSpPr txBox="1"/>
          <p:nvPr/>
        </p:nvSpPr>
        <p:spPr>
          <a:xfrm>
            <a:off x="659599" y="3515202"/>
            <a:ext cx="2277734" cy="348172"/>
          </a:xfrm>
          <a:prstGeom prst="rect">
            <a:avLst/>
          </a:prstGeom>
        </p:spPr>
        <p:txBody>
          <a:bodyPr lIns="0" tIns="0" rIns="0" bIns="0" rtlCol="0" anchor="t">
            <a:spAutoFit/>
          </a:bodyPr>
          <a:lstStyle/>
          <a:p>
            <a:pPr marL="0" lvl="0" indent="0" algn="l">
              <a:lnSpc>
                <a:spcPts val="2859"/>
              </a:lnSpc>
              <a:spcBef>
                <a:spcPct val="0"/>
              </a:spcBef>
            </a:pPr>
            <a:r>
              <a:rPr lang="en-US" dirty="0">
                <a:solidFill>
                  <a:schemeClr val="tx1">
                    <a:lumMod val="85000"/>
                    <a:lumOff val="15000"/>
                  </a:schemeClr>
                </a:solidFill>
                <a:latin typeface="Garet"/>
                <a:ea typeface="Garet"/>
                <a:cs typeface="Garet"/>
                <a:sym typeface="Garet"/>
              </a:rPr>
              <a:t>Global Enterprises</a:t>
            </a:r>
          </a:p>
        </p:txBody>
      </p:sp>
      <p:sp>
        <p:nvSpPr>
          <p:cNvPr id="25" name="TextBox 12">
            <a:extLst>
              <a:ext uri="{FF2B5EF4-FFF2-40B4-BE49-F238E27FC236}">
                <a16:creationId xmlns:a16="http://schemas.microsoft.com/office/drawing/2014/main" id="{A88198D2-B176-CD98-028A-E94F38887A5C}"/>
              </a:ext>
            </a:extLst>
          </p:cNvPr>
          <p:cNvSpPr txBox="1"/>
          <p:nvPr/>
        </p:nvSpPr>
        <p:spPr>
          <a:xfrm>
            <a:off x="690079" y="4319681"/>
            <a:ext cx="2277734" cy="348172"/>
          </a:xfrm>
          <a:prstGeom prst="rect">
            <a:avLst/>
          </a:prstGeom>
        </p:spPr>
        <p:txBody>
          <a:bodyPr lIns="0" tIns="0" rIns="0" bIns="0" rtlCol="0" anchor="t">
            <a:spAutoFit/>
          </a:bodyPr>
          <a:lstStyle/>
          <a:p>
            <a:pPr marL="0" lvl="0" indent="0" algn="l">
              <a:lnSpc>
                <a:spcPts val="2859"/>
              </a:lnSpc>
              <a:spcBef>
                <a:spcPct val="0"/>
              </a:spcBef>
            </a:pPr>
            <a:r>
              <a:rPr lang="en-US" dirty="0">
                <a:solidFill>
                  <a:schemeClr val="tx1">
                    <a:lumMod val="75000"/>
                    <a:lumOff val="25000"/>
                  </a:schemeClr>
                </a:solidFill>
                <a:latin typeface="Garet"/>
                <a:ea typeface="Garet"/>
                <a:cs typeface="Garet"/>
                <a:sym typeface="Garet"/>
              </a:rPr>
              <a:t>Large Enterprises</a:t>
            </a:r>
          </a:p>
        </p:txBody>
      </p:sp>
      <p:sp>
        <p:nvSpPr>
          <p:cNvPr id="26" name="TextBox 12">
            <a:extLst>
              <a:ext uri="{FF2B5EF4-FFF2-40B4-BE49-F238E27FC236}">
                <a16:creationId xmlns:a16="http://schemas.microsoft.com/office/drawing/2014/main" id="{A493EEF2-D28A-7D5B-B7B2-6D08CD4BE135}"/>
              </a:ext>
            </a:extLst>
          </p:cNvPr>
          <p:cNvSpPr txBox="1"/>
          <p:nvPr/>
        </p:nvSpPr>
        <p:spPr>
          <a:xfrm>
            <a:off x="377313" y="5224701"/>
            <a:ext cx="2624567" cy="348172"/>
          </a:xfrm>
          <a:prstGeom prst="rect">
            <a:avLst/>
          </a:prstGeom>
        </p:spPr>
        <p:txBody>
          <a:bodyPr wrap="square" lIns="0" tIns="0" rIns="0" bIns="0" rtlCol="0" anchor="t">
            <a:spAutoFit/>
          </a:bodyPr>
          <a:lstStyle/>
          <a:p>
            <a:pPr marL="0" lvl="0" indent="0" algn="l">
              <a:lnSpc>
                <a:spcPts val="2859"/>
              </a:lnSpc>
              <a:spcBef>
                <a:spcPct val="0"/>
              </a:spcBef>
            </a:pPr>
            <a:r>
              <a:rPr lang="en-US" dirty="0">
                <a:solidFill>
                  <a:schemeClr val="tx1">
                    <a:lumMod val="65000"/>
                    <a:lumOff val="35000"/>
                  </a:schemeClr>
                </a:solidFill>
                <a:latin typeface="Garet"/>
                <a:ea typeface="Garet"/>
                <a:cs typeface="Garet"/>
                <a:sym typeface="Garet"/>
              </a:rPr>
              <a:t>Medium Enterprises</a:t>
            </a:r>
          </a:p>
        </p:txBody>
      </p:sp>
      <p:sp>
        <p:nvSpPr>
          <p:cNvPr id="27" name="TextBox 12">
            <a:extLst>
              <a:ext uri="{FF2B5EF4-FFF2-40B4-BE49-F238E27FC236}">
                <a16:creationId xmlns:a16="http://schemas.microsoft.com/office/drawing/2014/main" id="{3651533A-8474-5693-ED28-BE5C613A16D8}"/>
              </a:ext>
            </a:extLst>
          </p:cNvPr>
          <p:cNvSpPr txBox="1"/>
          <p:nvPr/>
        </p:nvSpPr>
        <p:spPr>
          <a:xfrm>
            <a:off x="990600" y="6079450"/>
            <a:ext cx="2277734" cy="348172"/>
          </a:xfrm>
          <a:prstGeom prst="rect">
            <a:avLst/>
          </a:prstGeom>
        </p:spPr>
        <p:txBody>
          <a:bodyPr lIns="0" tIns="0" rIns="0" bIns="0" rtlCol="0" anchor="t">
            <a:spAutoFit/>
          </a:bodyPr>
          <a:lstStyle/>
          <a:p>
            <a:pPr marL="0" lvl="0" indent="0" algn="l">
              <a:lnSpc>
                <a:spcPts val="2859"/>
              </a:lnSpc>
              <a:spcBef>
                <a:spcPct val="0"/>
              </a:spcBef>
            </a:pPr>
            <a:r>
              <a:rPr lang="en-US" dirty="0">
                <a:solidFill>
                  <a:schemeClr val="tx1">
                    <a:lumMod val="65000"/>
                    <a:lumOff val="35000"/>
                  </a:schemeClr>
                </a:solidFill>
                <a:latin typeface="Garet"/>
                <a:ea typeface="Garet"/>
                <a:cs typeface="Garet"/>
                <a:sym typeface="Garet"/>
              </a:rPr>
              <a:t>Small Business</a:t>
            </a:r>
          </a:p>
        </p:txBody>
      </p:sp>
      <p:sp>
        <p:nvSpPr>
          <p:cNvPr id="28" name="TextBox 12">
            <a:extLst>
              <a:ext uri="{FF2B5EF4-FFF2-40B4-BE49-F238E27FC236}">
                <a16:creationId xmlns:a16="http://schemas.microsoft.com/office/drawing/2014/main" id="{4DCA9FDD-F1F3-619B-E704-6F40FEBE2D6C}"/>
              </a:ext>
            </a:extLst>
          </p:cNvPr>
          <p:cNvSpPr txBox="1"/>
          <p:nvPr/>
        </p:nvSpPr>
        <p:spPr>
          <a:xfrm>
            <a:off x="419489" y="7030371"/>
            <a:ext cx="2277734" cy="348172"/>
          </a:xfrm>
          <a:prstGeom prst="rect">
            <a:avLst/>
          </a:prstGeom>
        </p:spPr>
        <p:txBody>
          <a:bodyPr lIns="0" tIns="0" rIns="0" bIns="0" rtlCol="0" anchor="t">
            <a:spAutoFit/>
          </a:bodyPr>
          <a:lstStyle/>
          <a:p>
            <a:pPr marL="0" lvl="0" indent="0" algn="r">
              <a:lnSpc>
                <a:spcPts val="2859"/>
              </a:lnSpc>
              <a:spcBef>
                <a:spcPct val="0"/>
              </a:spcBef>
            </a:pPr>
            <a:r>
              <a:rPr lang="en-US" dirty="0">
                <a:solidFill>
                  <a:schemeClr val="tx1">
                    <a:lumMod val="50000"/>
                    <a:lumOff val="50000"/>
                  </a:schemeClr>
                </a:solidFill>
                <a:latin typeface="Garet"/>
                <a:ea typeface="Garet"/>
                <a:cs typeface="Garet"/>
                <a:sym typeface="Garet"/>
              </a:rPr>
              <a:t>Startups</a:t>
            </a:r>
          </a:p>
        </p:txBody>
      </p:sp>
      <p:sp>
        <p:nvSpPr>
          <p:cNvPr id="5" name="TextBox 4">
            <a:extLst>
              <a:ext uri="{FF2B5EF4-FFF2-40B4-BE49-F238E27FC236}">
                <a16:creationId xmlns:a16="http://schemas.microsoft.com/office/drawing/2014/main" id="{8A0FE4E2-F679-357D-7941-535D1D7B64C1}"/>
              </a:ext>
            </a:extLst>
          </p:cNvPr>
          <p:cNvSpPr txBox="1"/>
          <p:nvPr/>
        </p:nvSpPr>
        <p:spPr>
          <a:xfrm>
            <a:off x="10221036" y="9673991"/>
            <a:ext cx="9296400" cy="432170"/>
          </a:xfrm>
          <a:prstGeom prst="rect">
            <a:avLst/>
          </a:prstGeom>
          <a:noFill/>
        </p:spPr>
        <p:txBody>
          <a:bodyPr wrap="square">
            <a:spAutoFit/>
          </a:bodyPr>
          <a:lstStyle/>
          <a:p>
            <a:pPr>
              <a:lnSpc>
                <a:spcPts val="2859"/>
              </a:lnSpc>
              <a:spcBef>
                <a:spcPct val="0"/>
              </a:spcBef>
            </a:pPr>
            <a:r>
              <a:rPr lang="en-US" sz="1800" b="1" i="1" dirty="0">
                <a:solidFill>
                  <a:schemeClr val="bg2">
                    <a:lumMod val="50000"/>
                  </a:schemeClr>
                </a:solidFill>
                <a:hlinkClick r:id="rId6">
                  <a:extLst>
                    <a:ext uri="{A12FA001-AC4F-418D-AE19-62706E023703}">
                      <ahyp:hlinkClr xmlns:ahyp="http://schemas.microsoft.com/office/drawing/2018/hyperlinkcolor" val="tx"/>
                    </a:ext>
                  </a:extLst>
                </a:hlinkClick>
              </a:rPr>
              <a:t>IBM Report2024-2025 </a:t>
            </a:r>
            <a:endParaRPr lang="en-US" sz="1800" b="1" i="1" dirty="0">
              <a:solidFill>
                <a:schemeClr val="bg2">
                  <a:lumMod val="50000"/>
                </a:schemeClr>
              </a:solidFill>
            </a:endParaRPr>
          </a:p>
        </p:txBody>
      </p:sp>
      <p:sp>
        <p:nvSpPr>
          <p:cNvPr id="7" name="TextBox 6">
            <a:extLst>
              <a:ext uri="{FF2B5EF4-FFF2-40B4-BE49-F238E27FC236}">
                <a16:creationId xmlns:a16="http://schemas.microsoft.com/office/drawing/2014/main" id="{D0B29FA6-FA7F-E40B-0B59-8A8374B56F21}"/>
              </a:ext>
            </a:extLst>
          </p:cNvPr>
          <p:cNvSpPr txBox="1"/>
          <p:nvPr/>
        </p:nvSpPr>
        <p:spPr>
          <a:xfrm>
            <a:off x="10210800" y="9266677"/>
            <a:ext cx="9212238" cy="432170"/>
          </a:xfrm>
          <a:prstGeom prst="rect">
            <a:avLst/>
          </a:prstGeom>
          <a:noFill/>
        </p:spPr>
        <p:txBody>
          <a:bodyPr wrap="square">
            <a:spAutoFit/>
          </a:bodyPr>
          <a:lstStyle/>
          <a:p>
            <a:pPr>
              <a:lnSpc>
                <a:spcPts val="2859"/>
              </a:lnSpc>
              <a:spcBef>
                <a:spcPct val="0"/>
              </a:spcBef>
            </a:pPr>
            <a:r>
              <a:rPr lang="en-US" sz="1800" b="1" i="1" dirty="0">
                <a:solidFill>
                  <a:schemeClr val="bg2">
                    <a:lumMod val="50000"/>
                  </a:schemeClr>
                </a:solidFill>
                <a:hlinkClick r:id="rId7">
                  <a:extLst>
                    <a:ext uri="{A12FA001-AC4F-418D-AE19-62706E023703}">
                      <ahyp:hlinkClr xmlns:ahyp="http://schemas.microsoft.com/office/drawing/2018/hyperlinkcolor" val="tx"/>
                    </a:ext>
                  </a:extLst>
                </a:hlinkClick>
              </a:rPr>
              <a:t>Hiscox Cyber Readiness Report 2024 | Hiscox Group</a:t>
            </a:r>
            <a:endParaRPr lang="en-US" sz="1800" b="1" i="1" dirty="0">
              <a:solidFill>
                <a:schemeClr val="bg2">
                  <a:lumMod val="50000"/>
                </a:schemeClr>
              </a:solidFill>
            </a:endParaRPr>
          </a:p>
        </p:txBody>
      </p:sp>
    </p:spTree>
    <p:extLst>
      <p:ext uri="{BB962C8B-B14F-4D97-AF65-F5344CB8AC3E}">
        <p14:creationId xmlns:p14="http://schemas.microsoft.com/office/powerpoint/2010/main" val="23269671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nodePh="1">
                                  <p:stCondLst>
                                    <p:cond delay="0"/>
                                  </p:stCondLst>
                                  <p:endCondLst>
                                    <p:cond evt="begin" delay="0">
                                      <p:tn val="5"/>
                                    </p:cond>
                                  </p:end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8"/>
                                        </p:tgtEl>
                                      </p:cBhvr>
                                    </p:animEffect>
                                    <p:set>
                                      <p:cBhvr>
                                        <p:cTn id="2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P spid="23" grpId="0"/>
      <p:bldP spid="25" grpId="0"/>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3" name="AutoShape 3"/>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AutoShape 4"/>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5" name="AutoShape 5"/>
          <p:cNvSpPr/>
          <p:nvPr/>
        </p:nvSpPr>
        <p:spPr>
          <a:xfrm>
            <a:off x="1028700" y="4292535"/>
            <a:ext cx="13838306" cy="0"/>
          </a:xfrm>
          <a:prstGeom prst="line">
            <a:avLst/>
          </a:prstGeom>
          <a:ln w="19050" cap="rnd">
            <a:solidFill>
              <a:srgbClr val="000000"/>
            </a:solidFill>
            <a:prstDash val="solid"/>
            <a:headEnd type="none" w="sm" len="sm"/>
            <a:tailEnd type="none" w="sm" len="sm"/>
          </a:ln>
        </p:spPr>
        <p:txBody>
          <a:bodyPr/>
          <a:lstStyle/>
          <a:p>
            <a:endParaRPr lang="en-US"/>
          </a:p>
        </p:txBody>
      </p:sp>
      <p:sp>
        <p:nvSpPr>
          <p:cNvPr id="6" name="Freeform 6"/>
          <p:cNvSpPr/>
          <p:nvPr/>
        </p:nvSpPr>
        <p:spPr>
          <a:xfrm rot="5400000">
            <a:off x="15074698" y="3103895"/>
            <a:ext cx="1629446" cy="2396244"/>
          </a:xfrm>
          <a:custGeom>
            <a:avLst/>
            <a:gdLst/>
            <a:ahLst/>
            <a:cxnLst/>
            <a:rect l="l" t="t" r="r" b="b"/>
            <a:pathLst>
              <a:path w="1629446" h="2396244">
                <a:moveTo>
                  <a:pt x="0" y="0"/>
                </a:moveTo>
                <a:lnTo>
                  <a:pt x="1629446" y="0"/>
                </a:lnTo>
                <a:lnTo>
                  <a:pt x="1629446" y="2396244"/>
                </a:lnTo>
                <a:lnTo>
                  <a:pt x="0" y="2396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6009659" y="847363"/>
            <a:ext cx="5683548" cy="785704"/>
          </a:xfrm>
          <a:prstGeom prst="rect">
            <a:avLst/>
          </a:prstGeom>
        </p:spPr>
        <p:txBody>
          <a:bodyPr lIns="0" tIns="0" rIns="0" bIns="0" rtlCol="0" anchor="t">
            <a:spAutoFit/>
          </a:bodyPr>
          <a:lstStyle/>
          <a:p>
            <a:pPr marL="0" lvl="0" indent="0" algn="ctr">
              <a:lnSpc>
                <a:spcPts val="5808"/>
              </a:lnSpc>
              <a:spcBef>
                <a:spcPct val="0"/>
              </a:spcBef>
            </a:pPr>
            <a:r>
              <a:rPr lang="en-US" sz="5808" spc="-458" dirty="0">
                <a:solidFill>
                  <a:srgbClr val="000000"/>
                </a:solidFill>
                <a:latin typeface="Archivo Black"/>
                <a:ea typeface="Archivo Black"/>
                <a:cs typeface="Archivo Black"/>
                <a:sym typeface="Archivo Black"/>
              </a:rPr>
              <a:t>Objectives</a:t>
            </a:r>
          </a:p>
        </p:txBody>
      </p:sp>
      <p:sp>
        <p:nvSpPr>
          <p:cNvPr id="8" name="TextBox 8"/>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10/10</a:t>
            </a:r>
          </a:p>
        </p:txBody>
      </p:sp>
      <p:sp>
        <p:nvSpPr>
          <p:cNvPr id="9" name="TextBox 9"/>
          <p:cNvSpPr txBox="1"/>
          <p:nvPr/>
        </p:nvSpPr>
        <p:spPr>
          <a:xfrm>
            <a:off x="5621795" y="1594371"/>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000000"/>
                </a:solidFill>
                <a:latin typeface="Garet"/>
                <a:ea typeface="Garet"/>
                <a:cs typeface="Garet"/>
                <a:sym typeface="Garet"/>
              </a:rPr>
              <a:t>WHAT TDARE TRIES TO ACCOMPLISH </a:t>
            </a:r>
            <a:endParaRPr lang="en-US" sz="2000" u="none" dirty="0">
              <a:solidFill>
                <a:srgbClr val="000000"/>
              </a:solidFill>
              <a:latin typeface="Garet"/>
              <a:ea typeface="Garet"/>
              <a:cs typeface="Garet"/>
              <a:sym typeface="Garet"/>
            </a:endParaRPr>
          </a:p>
        </p:txBody>
      </p:sp>
      <p:grpSp>
        <p:nvGrpSpPr>
          <p:cNvPr id="10" name="Group 10"/>
          <p:cNvGrpSpPr/>
          <p:nvPr/>
        </p:nvGrpSpPr>
        <p:grpSpPr>
          <a:xfrm>
            <a:off x="1067081" y="5619184"/>
            <a:ext cx="2997467" cy="2339723"/>
            <a:chOff x="0" y="-28575"/>
            <a:chExt cx="3036979" cy="3119628"/>
          </a:xfrm>
        </p:grpSpPr>
        <p:sp>
          <p:nvSpPr>
            <p:cNvPr id="11" name="TextBox 11"/>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r>
                <a:rPr lang="en-US" sz="2499" b="1" dirty="0">
                  <a:solidFill>
                    <a:srgbClr val="000000"/>
                  </a:solidFill>
                  <a:latin typeface="Garet Bold"/>
                  <a:ea typeface="Garet Bold"/>
                  <a:cs typeface="Garet Bold"/>
                  <a:sym typeface="Garet Bold"/>
                </a:rPr>
                <a:t>1st</a:t>
              </a:r>
            </a:p>
          </p:txBody>
        </p:sp>
        <p:sp>
          <p:nvSpPr>
            <p:cNvPr id="12" name="TextBox 12"/>
            <p:cNvSpPr txBox="1"/>
            <p:nvPr/>
          </p:nvSpPr>
          <p:spPr>
            <a:xfrm>
              <a:off x="0" y="622858"/>
              <a:ext cx="3036979" cy="2468195"/>
            </a:xfrm>
            <a:prstGeom prst="rect">
              <a:avLst/>
            </a:prstGeom>
          </p:spPr>
          <p:txBody>
            <a:bodyPr lIns="0" tIns="0" rIns="0" bIns="0" rtlCol="0" anchor="t">
              <a:spAutoFit/>
            </a:bodyPr>
            <a:lstStyle/>
            <a:p>
              <a:pPr marL="0" lvl="0" indent="0" algn="l">
                <a:lnSpc>
                  <a:spcPts val="2859"/>
                </a:lnSpc>
                <a:spcBef>
                  <a:spcPct val="0"/>
                </a:spcBef>
              </a:pPr>
              <a:r>
                <a:rPr lang="en-US" sz="2200" dirty="0">
                  <a:solidFill>
                    <a:srgbClr val="000000"/>
                  </a:solidFill>
                  <a:latin typeface="Garet"/>
                  <a:ea typeface="Garet"/>
                  <a:cs typeface="Garet"/>
                  <a:sym typeface="Garet"/>
                </a:rPr>
                <a:t>Provide SOC with more centralized security platform. </a:t>
              </a:r>
            </a:p>
          </p:txBody>
        </p:sp>
      </p:grpSp>
      <p:grpSp>
        <p:nvGrpSpPr>
          <p:cNvPr id="13" name="Group 13"/>
          <p:cNvGrpSpPr/>
          <p:nvPr/>
        </p:nvGrpSpPr>
        <p:grpSpPr>
          <a:xfrm>
            <a:off x="5005388" y="5619184"/>
            <a:ext cx="3224212" cy="2339723"/>
            <a:chOff x="0" y="-28575"/>
            <a:chExt cx="3036979" cy="3119628"/>
          </a:xfrm>
        </p:grpSpPr>
        <p:sp>
          <p:nvSpPr>
            <p:cNvPr id="14" name="TextBox 14"/>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r>
                <a:rPr lang="en-US" sz="2499" b="1" dirty="0">
                  <a:solidFill>
                    <a:srgbClr val="000000"/>
                  </a:solidFill>
                  <a:latin typeface="Garet Bold"/>
                  <a:ea typeface="Garet Bold"/>
                  <a:cs typeface="Garet Bold"/>
                  <a:sym typeface="Garet Bold"/>
                </a:rPr>
                <a:t>2nd</a:t>
              </a:r>
            </a:p>
          </p:txBody>
        </p:sp>
        <p:sp>
          <p:nvSpPr>
            <p:cNvPr id="15" name="TextBox 15"/>
            <p:cNvSpPr txBox="1"/>
            <p:nvPr/>
          </p:nvSpPr>
          <p:spPr>
            <a:xfrm>
              <a:off x="0" y="622858"/>
              <a:ext cx="3036979" cy="2468195"/>
            </a:xfrm>
            <a:prstGeom prst="rect">
              <a:avLst/>
            </a:prstGeom>
          </p:spPr>
          <p:txBody>
            <a:bodyPr lIns="0" tIns="0" rIns="0" bIns="0" rtlCol="0" anchor="t">
              <a:spAutoFit/>
            </a:bodyPr>
            <a:lstStyle/>
            <a:p>
              <a:pPr marL="0" lvl="0" indent="0" algn="l">
                <a:lnSpc>
                  <a:spcPts val="2859"/>
                </a:lnSpc>
                <a:spcBef>
                  <a:spcPct val="0"/>
                </a:spcBef>
              </a:pPr>
              <a:r>
                <a:rPr lang="en-US" sz="2199" dirty="0">
                  <a:solidFill>
                    <a:srgbClr val="000000"/>
                  </a:solidFill>
                  <a:latin typeface="Garet"/>
                  <a:ea typeface="Garet"/>
                  <a:cs typeface="Garet"/>
                  <a:sym typeface="Garet"/>
                </a:rPr>
                <a:t>Provide SOC with more automated functionalities with AI.</a:t>
              </a:r>
            </a:p>
          </p:txBody>
        </p:sp>
      </p:grpSp>
      <p:grpSp>
        <p:nvGrpSpPr>
          <p:cNvPr id="16" name="Group 16"/>
          <p:cNvGrpSpPr/>
          <p:nvPr/>
        </p:nvGrpSpPr>
        <p:grpSpPr>
          <a:xfrm>
            <a:off x="8982075" y="5619184"/>
            <a:ext cx="2277734" cy="1967826"/>
            <a:chOff x="0" y="-28575"/>
            <a:chExt cx="3036979" cy="2623764"/>
          </a:xfrm>
        </p:grpSpPr>
        <p:sp>
          <p:nvSpPr>
            <p:cNvPr id="17" name="TextBox 17"/>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r>
                <a:rPr lang="en-US" sz="2499" b="1" dirty="0">
                  <a:solidFill>
                    <a:srgbClr val="000000"/>
                  </a:solidFill>
                  <a:latin typeface="Garet Bold"/>
                  <a:ea typeface="Garet Bold"/>
                  <a:cs typeface="Garet Bold"/>
                  <a:sym typeface="Garet Bold"/>
                </a:rPr>
                <a:t>3rd</a:t>
              </a:r>
            </a:p>
          </p:txBody>
        </p:sp>
        <p:sp>
          <p:nvSpPr>
            <p:cNvPr id="18" name="TextBox 18"/>
            <p:cNvSpPr txBox="1"/>
            <p:nvPr/>
          </p:nvSpPr>
          <p:spPr>
            <a:xfrm>
              <a:off x="0" y="622857"/>
              <a:ext cx="3036979" cy="1972332"/>
            </a:xfrm>
            <a:prstGeom prst="rect">
              <a:avLst/>
            </a:prstGeom>
          </p:spPr>
          <p:txBody>
            <a:bodyPr wrap="square" lIns="0" tIns="0" rIns="0" bIns="0" rtlCol="0" anchor="t">
              <a:spAutoFit/>
            </a:bodyPr>
            <a:lstStyle/>
            <a:p>
              <a:pPr lvl="0">
                <a:lnSpc>
                  <a:spcPts val="2859"/>
                </a:lnSpc>
                <a:spcBef>
                  <a:spcPct val="0"/>
                </a:spcBef>
              </a:pPr>
              <a:r>
                <a:rPr lang="en-US" sz="2199" dirty="0">
                  <a:solidFill>
                    <a:srgbClr val="000000"/>
                  </a:solidFill>
                  <a:latin typeface="Garet"/>
                  <a:ea typeface="Garet"/>
                  <a:cs typeface="Garet"/>
                  <a:sym typeface="Garet"/>
                </a:rPr>
                <a:t>Apply Proactive defense strategies </a:t>
              </a:r>
              <a:br>
                <a:rPr lang="en-US" sz="2199" dirty="0">
                  <a:solidFill>
                    <a:srgbClr val="000000"/>
                  </a:solidFill>
                  <a:latin typeface="Garet"/>
                  <a:ea typeface="Garet"/>
                  <a:cs typeface="Garet"/>
                  <a:sym typeface="Garet"/>
                </a:rPr>
              </a:br>
              <a:endParaRPr lang="en-US" sz="2199" dirty="0">
                <a:solidFill>
                  <a:srgbClr val="000000"/>
                </a:solidFill>
                <a:latin typeface="Garet"/>
                <a:ea typeface="Garet"/>
                <a:cs typeface="Garet"/>
                <a:sym typeface="Garet"/>
              </a:endParaRPr>
            </a:p>
          </p:txBody>
        </p:sp>
      </p:grpSp>
      <p:sp>
        <p:nvSpPr>
          <p:cNvPr id="22" name="Freeform 22"/>
          <p:cNvSpPr/>
          <p:nvPr/>
        </p:nvSpPr>
        <p:spPr>
          <a:xfrm>
            <a:off x="1028700"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5005388"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8982075"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2958763" y="4102116"/>
            <a:ext cx="380752" cy="380752"/>
          </a:xfrm>
          <a:custGeom>
            <a:avLst/>
            <a:gdLst/>
            <a:ahLst/>
            <a:cxnLst/>
            <a:rect l="l" t="t" r="r" b="b"/>
            <a:pathLst>
              <a:path w="380752" h="380752">
                <a:moveTo>
                  <a:pt x="0" y="0"/>
                </a:moveTo>
                <a:lnTo>
                  <a:pt x="380752" y="0"/>
                </a:lnTo>
                <a:lnTo>
                  <a:pt x="380752" y="380752"/>
                </a:lnTo>
                <a:lnTo>
                  <a:pt x="0" y="38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8" name="Group 16">
            <a:extLst>
              <a:ext uri="{FF2B5EF4-FFF2-40B4-BE49-F238E27FC236}">
                <a16:creationId xmlns:a16="http://schemas.microsoft.com/office/drawing/2014/main" id="{543C8973-BD0C-A4D3-E982-B36A3C5333AC}"/>
              </a:ext>
            </a:extLst>
          </p:cNvPr>
          <p:cNvGrpSpPr/>
          <p:nvPr/>
        </p:nvGrpSpPr>
        <p:grpSpPr>
          <a:xfrm>
            <a:off x="12200648" y="5619184"/>
            <a:ext cx="3420352" cy="3455413"/>
            <a:chOff x="0" y="-28575"/>
            <a:chExt cx="3036979" cy="4607214"/>
          </a:xfrm>
        </p:grpSpPr>
        <p:sp>
          <p:nvSpPr>
            <p:cNvPr id="29" name="TextBox 17">
              <a:extLst>
                <a:ext uri="{FF2B5EF4-FFF2-40B4-BE49-F238E27FC236}">
                  <a16:creationId xmlns:a16="http://schemas.microsoft.com/office/drawing/2014/main" id="{C0B3AE79-A734-E8B9-175C-CC79F5841553}"/>
                </a:ext>
              </a:extLst>
            </p:cNvPr>
            <p:cNvSpPr txBox="1"/>
            <p:nvPr/>
          </p:nvSpPr>
          <p:spPr>
            <a:xfrm>
              <a:off x="0" y="-28575"/>
              <a:ext cx="3036979" cy="538609"/>
            </a:xfrm>
            <a:prstGeom prst="rect">
              <a:avLst/>
            </a:prstGeom>
          </p:spPr>
          <p:txBody>
            <a:bodyPr lIns="0" tIns="0" rIns="0" bIns="0" rtlCol="0" anchor="t">
              <a:spAutoFit/>
            </a:bodyPr>
            <a:lstStyle/>
            <a:p>
              <a:pPr marL="0" lvl="0" indent="0" algn="l">
                <a:lnSpc>
                  <a:spcPts val="3249"/>
                </a:lnSpc>
                <a:spcBef>
                  <a:spcPct val="0"/>
                </a:spcBef>
              </a:pPr>
              <a:r>
                <a:rPr lang="en-US" sz="2499" b="1" dirty="0">
                  <a:solidFill>
                    <a:srgbClr val="000000"/>
                  </a:solidFill>
                  <a:latin typeface="Garet Bold"/>
                  <a:ea typeface="Garet Bold"/>
                  <a:cs typeface="Garet Bold"/>
                  <a:sym typeface="Garet Bold"/>
                </a:rPr>
                <a:t>4th</a:t>
              </a:r>
            </a:p>
          </p:txBody>
        </p:sp>
        <p:sp>
          <p:nvSpPr>
            <p:cNvPr id="30" name="TextBox 18">
              <a:extLst>
                <a:ext uri="{FF2B5EF4-FFF2-40B4-BE49-F238E27FC236}">
                  <a16:creationId xmlns:a16="http://schemas.microsoft.com/office/drawing/2014/main" id="{B9AB68BA-C5A0-FB03-433F-112F0B43A5C8}"/>
                </a:ext>
              </a:extLst>
            </p:cNvPr>
            <p:cNvSpPr txBox="1"/>
            <p:nvPr/>
          </p:nvSpPr>
          <p:spPr>
            <a:xfrm>
              <a:off x="0" y="622858"/>
              <a:ext cx="3036979" cy="3955781"/>
            </a:xfrm>
            <a:prstGeom prst="rect">
              <a:avLst/>
            </a:prstGeom>
          </p:spPr>
          <p:txBody>
            <a:bodyPr wrap="square" lIns="0" tIns="0" rIns="0" bIns="0" rtlCol="0" anchor="t">
              <a:spAutoFit/>
            </a:bodyPr>
            <a:lstStyle/>
            <a:p>
              <a:pPr>
                <a:lnSpc>
                  <a:spcPts val="2859"/>
                </a:lnSpc>
                <a:spcBef>
                  <a:spcPct val="0"/>
                </a:spcBef>
              </a:pPr>
              <a:r>
                <a:rPr lang="en-US" sz="2199" dirty="0">
                  <a:solidFill>
                    <a:srgbClr val="000000"/>
                  </a:solidFill>
                  <a:latin typeface="Garet"/>
                  <a:ea typeface="Garet"/>
                  <a:cs typeface="Garet"/>
                  <a:sym typeface="Garet"/>
                </a:rPr>
                <a:t>Assist SOC to mitigate repeated alerts and find customized solution if brand-new.</a:t>
              </a:r>
            </a:p>
            <a:p>
              <a:pPr marL="0" lvl="0" indent="0" algn="l">
                <a:lnSpc>
                  <a:spcPts val="2859"/>
                </a:lnSpc>
                <a:spcBef>
                  <a:spcPct val="0"/>
                </a:spcBef>
              </a:pPr>
              <a:endParaRPr lang="en-US" sz="2199" dirty="0">
                <a:solidFill>
                  <a:srgbClr val="000000"/>
                </a:solidFill>
                <a:latin typeface="Garet"/>
                <a:ea typeface="Garet"/>
                <a:cs typeface="Garet"/>
                <a:sym typeface="Garet"/>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22" presetClass="entr" presetSubtype="4"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F977E-44CC-6CA6-D729-053FD58F65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2C8D1C-1C33-05CF-83A0-7FE83D28BECB}"/>
              </a:ext>
            </a:extLst>
          </p:cNvPr>
          <p:cNvSpPr/>
          <p:nvPr/>
        </p:nvSpPr>
        <p:spPr>
          <a:xfrm>
            <a:off x="10886" y="54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dirty="0"/>
          </a:p>
        </p:txBody>
      </p:sp>
      <p:sp>
        <p:nvSpPr>
          <p:cNvPr id="21" name="Rectangle 20">
            <a:extLst>
              <a:ext uri="{FF2B5EF4-FFF2-40B4-BE49-F238E27FC236}">
                <a16:creationId xmlns:a16="http://schemas.microsoft.com/office/drawing/2014/main" id="{F381B383-0778-FBD7-78F8-B024B5DDC682}"/>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ED88B3FD-A8CA-57A0-B54E-BF36D38CAAC1}"/>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 - 1</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BB9A0457-559A-D321-C271-E61337D7F763}"/>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11/10</a:t>
            </a:r>
          </a:p>
        </p:txBody>
      </p:sp>
      <p:pic>
        <p:nvPicPr>
          <p:cNvPr id="4" name="Picture 3" descr="A white grid with black text">
            <a:extLst>
              <a:ext uri="{FF2B5EF4-FFF2-40B4-BE49-F238E27FC236}">
                <a16:creationId xmlns:a16="http://schemas.microsoft.com/office/drawing/2014/main" id="{BFF57678-7810-2CF4-FB1A-D8C836305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238500"/>
            <a:ext cx="16434930" cy="6677266"/>
          </a:xfrm>
          <a:prstGeom prst="rect">
            <a:avLst/>
          </a:prstGeom>
        </p:spPr>
      </p:pic>
    </p:spTree>
    <p:extLst>
      <p:ext uri="{BB962C8B-B14F-4D97-AF65-F5344CB8AC3E}">
        <p14:creationId xmlns:p14="http://schemas.microsoft.com/office/powerpoint/2010/main" val="863503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D4636-7544-B73F-8EDE-38923316F69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379B05A6-3706-F045-B8BF-E9877629A0FC}"/>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25FFEC75-8E18-22A2-BFA1-F5D97FA6A59C}"/>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D6A5FF48-9660-D4AD-A9EA-1720D510E47B}"/>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13/10</a:t>
            </a:r>
          </a:p>
        </p:txBody>
      </p:sp>
      <p:sp>
        <p:nvSpPr>
          <p:cNvPr id="26" name="Rectangle 25">
            <a:extLst>
              <a:ext uri="{FF2B5EF4-FFF2-40B4-BE49-F238E27FC236}">
                <a16:creationId xmlns:a16="http://schemas.microsoft.com/office/drawing/2014/main" id="{D81E3F34-4AEC-8A6A-E401-1EE99039EE7A}"/>
              </a:ext>
            </a:extLst>
          </p:cNvPr>
          <p:cNvSpPr/>
          <p:nvPr/>
        </p:nvSpPr>
        <p:spPr>
          <a:xfrm>
            <a:off x="381000" y="2857500"/>
            <a:ext cx="8763000" cy="7239000"/>
          </a:xfrm>
          <a:prstGeom prst="rect">
            <a:avLst/>
          </a:prstGeom>
          <a:solidFill>
            <a:schemeClr val="bg2">
              <a:lumMod val="75000"/>
              <a:alpha val="63000"/>
            </a:schemeClr>
          </a:solidFill>
          <a:ln>
            <a:noFill/>
          </a:ln>
          <a:effectLst>
            <a:glow rad="38100">
              <a:schemeClr val="accent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white sheet with black text&#10;&#10;AI-generated content may be incorrect.">
            <a:extLst>
              <a:ext uri="{FF2B5EF4-FFF2-40B4-BE49-F238E27FC236}">
                <a16:creationId xmlns:a16="http://schemas.microsoft.com/office/drawing/2014/main" id="{F472F1CB-1412-23C5-058B-204950DA6BB4}"/>
              </a:ext>
            </a:extLst>
          </p:cNvPr>
          <p:cNvPicPr>
            <a:picLocks noChangeAspect="1"/>
          </p:cNvPicPr>
          <p:nvPr/>
        </p:nvPicPr>
        <p:blipFill>
          <a:blip r:embed="rId3">
            <a:extLst>
              <a:ext uri="{28A0092B-C50C-407E-A947-70E740481C1C}">
                <a14:useLocalDpi xmlns:a14="http://schemas.microsoft.com/office/drawing/2010/main" val="0"/>
              </a:ext>
            </a:extLst>
          </a:blip>
          <a:srcRect b="53781"/>
          <a:stretch>
            <a:fillRect/>
          </a:stretch>
        </p:blipFill>
        <p:spPr>
          <a:xfrm>
            <a:off x="480005" y="3238500"/>
            <a:ext cx="8564989" cy="6477000"/>
          </a:xfrm>
          <a:prstGeom prst="rect">
            <a:avLst/>
          </a:prstGeom>
        </p:spPr>
      </p:pic>
      <p:pic>
        <p:nvPicPr>
          <p:cNvPr id="4" name="Picture 3" descr="A white sheet with black text&#10;&#10;AI-generated content may be incorrect.">
            <a:extLst>
              <a:ext uri="{FF2B5EF4-FFF2-40B4-BE49-F238E27FC236}">
                <a16:creationId xmlns:a16="http://schemas.microsoft.com/office/drawing/2014/main" id="{281FC59A-17CB-D6FE-6861-F864D4F17DFA}"/>
              </a:ext>
            </a:extLst>
          </p:cNvPr>
          <p:cNvPicPr>
            <a:picLocks noChangeAspect="1"/>
          </p:cNvPicPr>
          <p:nvPr/>
        </p:nvPicPr>
        <p:blipFill>
          <a:blip r:embed="rId3">
            <a:extLst>
              <a:ext uri="{28A0092B-C50C-407E-A947-70E740481C1C}">
                <a14:useLocalDpi xmlns:a14="http://schemas.microsoft.com/office/drawing/2010/main" val="0"/>
              </a:ext>
            </a:extLst>
          </a:blip>
          <a:srcRect t="46219"/>
          <a:stretch>
            <a:fillRect/>
          </a:stretch>
        </p:blipFill>
        <p:spPr>
          <a:xfrm>
            <a:off x="9815945" y="3086100"/>
            <a:ext cx="7938655" cy="6985480"/>
          </a:xfrm>
          <a:prstGeom prst="rect">
            <a:avLst/>
          </a:prstGeom>
        </p:spPr>
      </p:pic>
    </p:spTree>
    <p:extLst>
      <p:ext uri="{BB962C8B-B14F-4D97-AF65-F5344CB8AC3E}">
        <p14:creationId xmlns:p14="http://schemas.microsoft.com/office/powerpoint/2010/main" val="4006749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a:extLst>
            <a:ext uri="{FF2B5EF4-FFF2-40B4-BE49-F238E27FC236}">
              <a16:creationId xmlns:a16="http://schemas.microsoft.com/office/drawing/2014/main" id="{4E17E802-051A-03F5-EE71-B2C764FF8F9B}"/>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D46E7A1-C75C-82A9-F7D8-6FD2D70B919E}"/>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4BEFA431-DA54-B812-4302-5E99F3366107}"/>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 - 2</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FB9E726B-C47E-A61F-9A8D-D7C802D0DD07}"/>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12/10</a:t>
            </a:r>
          </a:p>
        </p:txBody>
      </p:sp>
      <p:sp>
        <p:nvSpPr>
          <p:cNvPr id="26" name="Rectangle 25">
            <a:extLst>
              <a:ext uri="{FF2B5EF4-FFF2-40B4-BE49-F238E27FC236}">
                <a16:creationId xmlns:a16="http://schemas.microsoft.com/office/drawing/2014/main" id="{2FC0113B-F2FE-7B66-639E-3C4307698ED3}"/>
              </a:ext>
            </a:extLst>
          </p:cNvPr>
          <p:cNvSpPr/>
          <p:nvPr/>
        </p:nvSpPr>
        <p:spPr>
          <a:xfrm>
            <a:off x="381000" y="2857500"/>
            <a:ext cx="6019800" cy="7239000"/>
          </a:xfrm>
          <a:prstGeom prst="rect">
            <a:avLst/>
          </a:prstGeom>
          <a:solidFill>
            <a:schemeClr val="bg2">
              <a:lumMod val="50000"/>
              <a:alpha val="57000"/>
            </a:schemeClr>
          </a:solidFill>
          <a:ln>
            <a:noFill/>
          </a:ln>
          <a:effectLst>
            <a:glow rad="38100">
              <a:schemeClr val="accent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2">
            <a:extLst>
              <a:ext uri="{FF2B5EF4-FFF2-40B4-BE49-F238E27FC236}">
                <a16:creationId xmlns:a16="http://schemas.microsoft.com/office/drawing/2014/main" id="{BB09C2AB-1666-C74B-3BB2-319C5A66559D}"/>
              </a:ext>
            </a:extLst>
          </p:cNvPr>
          <p:cNvSpPr txBox="1"/>
          <p:nvPr/>
        </p:nvSpPr>
        <p:spPr>
          <a:xfrm>
            <a:off x="202634" y="3515766"/>
            <a:ext cx="6067537" cy="458202"/>
          </a:xfrm>
          <a:prstGeom prst="rect">
            <a:avLst/>
          </a:prstGeom>
        </p:spPr>
        <p:txBody>
          <a:bodyPr wrap="square" lIns="0" tIns="0" rIns="0" bIns="0" rtlCol="0" anchor="t">
            <a:spAutoFit/>
          </a:bodyPr>
          <a:lstStyle/>
          <a:p>
            <a:pPr marL="0" lvl="0" indent="0" algn="ctr">
              <a:lnSpc>
                <a:spcPts val="2859"/>
              </a:lnSpc>
              <a:spcBef>
                <a:spcPct val="0"/>
              </a:spcBef>
            </a:pPr>
            <a:r>
              <a:rPr lang="en-US" sz="5400" b="1" dirty="0">
                <a:solidFill>
                  <a:srgbClr val="000000"/>
                </a:solidFill>
                <a:latin typeface="Abril Fatface" panose="02000503000000020003" pitchFamily="2" charset="0"/>
                <a:ea typeface="Garet"/>
                <a:cs typeface="Garet"/>
                <a:sym typeface="Garet"/>
              </a:rPr>
              <a:t>AI Techniques</a:t>
            </a:r>
          </a:p>
        </p:txBody>
      </p:sp>
      <p:sp>
        <p:nvSpPr>
          <p:cNvPr id="12" name="TextBox 9">
            <a:extLst>
              <a:ext uri="{FF2B5EF4-FFF2-40B4-BE49-F238E27FC236}">
                <a16:creationId xmlns:a16="http://schemas.microsoft.com/office/drawing/2014/main" id="{BD434BFD-4382-86BF-53D3-5862FEE2CB38}"/>
              </a:ext>
            </a:extLst>
          </p:cNvPr>
          <p:cNvSpPr txBox="1"/>
          <p:nvPr/>
        </p:nvSpPr>
        <p:spPr>
          <a:xfrm>
            <a:off x="762000" y="5024265"/>
            <a:ext cx="7854910"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Purpose</a:t>
            </a:r>
          </a:p>
        </p:txBody>
      </p:sp>
      <p:cxnSp>
        <p:nvCxnSpPr>
          <p:cNvPr id="5" name="Google Shape;631;p39">
            <a:extLst>
              <a:ext uri="{FF2B5EF4-FFF2-40B4-BE49-F238E27FC236}">
                <a16:creationId xmlns:a16="http://schemas.microsoft.com/office/drawing/2014/main" id="{DA15C2AC-9D87-9416-7DC3-A8DA9C005CDF}"/>
              </a:ext>
            </a:extLst>
          </p:cNvPr>
          <p:cNvCxnSpPr>
            <a:cxnSpLocks/>
          </p:cNvCxnSpPr>
          <p:nvPr/>
        </p:nvCxnSpPr>
        <p:spPr>
          <a:xfrm>
            <a:off x="578307" y="4251380"/>
            <a:ext cx="51999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7" name="TextBox 9">
            <a:extLst>
              <a:ext uri="{FF2B5EF4-FFF2-40B4-BE49-F238E27FC236}">
                <a16:creationId xmlns:a16="http://schemas.microsoft.com/office/drawing/2014/main" id="{DD19514B-9DBA-B7BE-1969-F7B28ABC892A}"/>
              </a:ext>
            </a:extLst>
          </p:cNvPr>
          <p:cNvSpPr txBox="1"/>
          <p:nvPr/>
        </p:nvSpPr>
        <p:spPr>
          <a:xfrm>
            <a:off x="762000" y="5580014"/>
            <a:ext cx="8513750"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Techniques  </a:t>
            </a:r>
          </a:p>
        </p:txBody>
      </p:sp>
      <p:sp>
        <p:nvSpPr>
          <p:cNvPr id="10" name="TextBox 9">
            <a:extLst>
              <a:ext uri="{FF2B5EF4-FFF2-40B4-BE49-F238E27FC236}">
                <a16:creationId xmlns:a16="http://schemas.microsoft.com/office/drawing/2014/main" id="{A3575351-2982-2A7F-49EE-C515AE25E6A5}"/>
              </a:ext>
            </a:extLst>
          </p:cNvPr>
          <p:cNvSpPr txBox="1"/>
          <p:nvPr/>
        </p:nvSpPr>
        <p:spPr>
          <a:xfrm>
            <a:off x="762000" y="6223542"/>
            <a:ext cx="8007440" cy="789319"/>
          </a:xfrm>
          <a:prstGeom prst="rect">
            <a:avLst/>
          </a:prstGeom>
        </p:spPr>
        <p:txBody>
          <a:bodyPr lIns="0" tIns="0" rIns="0" bIns="0" rtlCol="0" anchor="t">
            <a:spAutoFit/>
          </a:bodyPr>
          <a:lstStyle/>
          <a:p>
            <a:pPr marL="342900" indent="-342900">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Pipelines</a:t>
            </a:r>
          </a:p>
        </p:txBody>
      </p:sp>
      <p:sp>
        <p:nvSpPr>
          <p:cNvPr id="16" name="TextBox 9">
            <a:extLst>
              <a:ext uri="{FF2B5EF4-FFF2-40B4-BE49-F238E27FC236}">
                <a16:creationId xmlns:a16="http://schemas.microsoft.com/office/drawing/2014/main" id="{22381032-87BB-6537-09B5-6CCAB6FE8C27}"/>
              </a:ext>
            </a:extLst>
          </p:cNvPr>
          <p:cNvSpPr txBox="1"/>
          <p:nvPr/>
        </p:nvSpPr>
        <p:spPr>
          <a:xfrm>
            <a:off x="771865" y="6872062"/>
            <a:ext cx="4929073" cy="789319"/>
          </a:xfrm>
          <a:prstGeom prst="rect">
            <a:avLst/>
          </a:prstGeom>
        </p:spPr>
        <p:txBody>
          <a:bodyPr wrap="square" lIns="0" tIns="0" rIns="0" bIns="0" rtlCol="0" anchor="t">
            <a:spAutoFit/>
          </a:bodyPr>
          <a:lstStyle/>
          <a:p>
            <a:pPr marL="342900" indent="-342900">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Integrations</a:t>
            </a:r>
          </a:p>
        </p:txBody>
      </p:sp>
      <p:grpSp>
        <p:nvGrpSpPr>
          <p:cNvPr id="36" name="Group 35">
            <a:extLst>
              <a:ext uri="{FF2B5EF4-FFF2-40B4-BE49-F238E27FC236}">
                <a16:creationId xmlns:a16="http://schemas.microsoft.com/office/drawing/2014/main" id="{D51A0177-85B8-698E-F052-E633480D420D}"/>
              </a:ext>
            </a:extLst>
          </p:cNvPr>
          <p:cNvGrpSpPr/>
          <p:nvPr/>
        </p:nvGrpSpPr>
        <p:grpSpPr>
          <a:xfrm>
            <a:off x="6689818" y="2798907"/>
            <a:ext cx="12496800" cy="7356186"/>
            <a:chOff x="6689818" y="2798907"/>
            <a:chExt cx="12496800" cy="7356186"/>
          </a:xfrm>
        </p:grpSpPr>
        <p:sp>
          <p:nvSpPr>
            <p:cNvPr id="24" name="Freeform 4">
              <a:extLst>
                <a:ext uri="{FF2B5EF4-FFF2-40B4-BE49-F238E27FC236}">
                  <a16:creationId xmlns:a16="http://schemas.microsoft.com/office/drawing/2014/main" id="{07E5D577-4BDE-007A-A0E1-5C8452A89AFC}"/>
                </a:ext>
              </a:extLst>
            </p:cNvPr>
            <p:cNvSpPr>
              <a:spLocks/>
            </p:cNvSpPr>
            <p:nvPr/>
          </p:nvSpPr>
          <p:spPr>
            <a:xfrm rot="10800000">
              <a:off x="6689818" y="2798907"/>
              <a:ext cx="12496800" cy="7356186"/>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ctr"/>
              <a:endParaRPr lang="en-US" dirty="0"/>
            </a:p>
          </p:txBody>
        </p:sp>
        <p:sp>
          <p:nvSpPr>
            <p:cNvPr id="35" name="Rectangle 34">
              <a:extLst>
                <a:ext uri="{FF2B5EF4-FFF2-40B4-BE49-F238E27FC236}">
                  <a16:creationId xmlns:a16="http://schemas.microsoft.com/office/drawing/2014/main" id="{8B865362-D10D-4DED-B4E0-20F7F317EAD8}"/>
                </a:ext>
              </a:extLst>
            </p:cNvPr>
            <p:cNvSpPr>
              <a:spLocks/>
            </p:cNvSpPr>
            <p:nvPr/>
          </p:nvSpPr>
          <p:spPr>
            <a:xfrm>
              <a:off x="10455182" y="5970801"/>
              <a:ext cx="5791200" cy="2819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39EAD23E-4F53-6852-FDAB-26B1C7B35541}"/>
              </a:ext>
            </a:extLst>
          </p:cNvPr>
          <p:cNvSpPr txBox="1"/>
          <p:nvPr/>
        </p:nvSpPr>
        <p:spPr>
          <a:xfrm>
            <a:off x="7180536" y="3375535"/>
            <a:ext cx="5757682" cy="584775"/>
          </a:xfrm>
          <a:prstGeom prst="rect">
            <a:avLst/>
          </a:prstGeom>
          <a:noFill/>
        </p:spPr>
        <p:txBody>
          <a:bodyPr wrap="square" rtlCol="0">
            <a:spAutoFit/>
          </a:bodyPr>
          <a:lstStyle/>
          <a:p>
            <a:r>
              <a:rPr lang="en-US" sz="3200" dirty="0">
                <a:solidFill>
                  <a:schemeClr val="bg1"/>
                </a:solidFill>
              </a:rPr>
              <a:t>Purpose</a:t>
            </a:r>
          </a:p>
        </p:txBody>
      </p:sp>
      <p:sp>
        <p:nvSpPr>
          <p:cNvPr id="39" name="TextBox 38">
            <a:extLst>
              <a:ext uri="{FF2B5EF4-FFF2-40B4-BE49-F238E27FC236}">
                <a16:creationId xmlns:a16="http://schemas.microsoft.com/office/drawing/2014/main" id="{8F56CA9E-0FE6-758C-9F6A-6DF1E4ABB37E}"/>
              </a:ext>
            </a:extLst>
          </p:cNvPr>
          <p:cNvSpPr txBox="1"/>
          <p:nvPr/>
        </p:nvSpPr>
        <p:spPr>
          <a:xfrm>
            <a:off x="7202616" y="4600914"/>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To decrease the time wasted on manual operations.</a:t>
            </a:r>
          </a:p>
        </p:txBody>
      </p:sp>
      <p:sp>
        <p:nvSpPr>
          <p:cNvPr id="40" name="TextBox 39">
            <a:extLst>
              <a:ext uri="{FF2B5EF4-FFF2-40B4-BE49-F238E27FC236}">
                <a16:creationId xmlns:a16="http://schemas.microsoft.com/office/drawing/2014/main" id="{437E0AE7-0F98-E0EE-F4E4-A4301264EB64}"/>
              </a:ext>
            </a:extLst>
          </p:cNvPr>
          <p:cNvSpPr txBox="1"/>
          <p:nvPr/>
        </p:nvSpPr>
        <p:spPr>
          <a:xfrm>
            <a:off x="7202616" y="6924908"/>
            <a:ext cx="88214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To create an AI assistant that can understand natural language then translate it into commands.</a:t>
            </a:r>
          </a:p>
        </p:txBody>
      </p:sp>
      <p:sp>
        <p:nvSpPr>
          <p:cNvPr id="2" name="TextBox 9">
            <a:extLst>
              <a:ext uri="{FF2B5EF4-FFF2-40B4-BE49-F238E27FC236}">
                <a16:creationId xmlns:a16="http://schemas.microsoft.com/office/drawing/2014/main" id="{7985FA86-AEE2-8B1D-1491-11CAF54DAEA6}"/>
              </a:ext>
            </a:extLst>
          </p:cNvPr>
          <p:cNvSpPr txBox="1"/>
          <p:nvPr/>
        </p:nvSpPr>
        <p:spPr>
          <a:xfrm>
            <a:off x="-409045" y="7502899"/>
            <a:ext cx="4929073"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p:txBody>
      </p:sp>
      <p:sp>
        <p:nvSpPr>
          <p:cNvPr id="23" name="TextBox 22">
            <a:extLst>
              <a:ext uri="{FF2B5EF4-FFF2-40B4-BE49-F238E27FC236}">
                <a16:creationId xmlns:a16="http://schemas.microsoft.com/office/drawing/2014/main" id="{A3C27D3C-6BA9-D34F-1EAA-1B1C7A6B7721}"/>
              </a:ext>
            </a:extLst>
          </p:cNvPr>
          <p:cNvSpPr txBox="1"/>
          <p:nvPr/>
        </p:nvSpPr>
        <p:spPr>
          <a:xfrm>
            <a:off x="7202616" y="8563636"/>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To detect malicious behavior and create response faster.</a:t>
            </a:r>
          </a:p>
        </p:txBody>
      </p:sp>
      <p:sp>
        <p:nvSpPr>
          <p:cNvPr id="25" name="TextBox 24">
            <a:extLst>
              <a:ext uri="{FF2B5EF4-FFF2-40B4-BE49-F238E27FC236}">
                <a16:creationId xmlns:a16="http://schemas.microsoft.com/office/drawing/2014/main" id="{3129ED38-9228-1512-E80C-316F63CC9D90}"/>
              </a:ext>
            </a:extLst>
          </p:cNvPr>
          <p:cNvSpPr txBox="1"/>
          <p:nvPr/>
        </p:nvSpPr>
        <p:spPr>
          <a:xfrm>
            <a:off x="7202616" y="5763551"/>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To increase the intelligence factor, and weaponize SOCs.</a:t>
            </a:r>
          </a:p>
        </p:txBody>
      </p:sp>
      <p:sp>
        <p:nvSpPr>
          <p:cNvPr id="31" name="TextBox 30">
            <a:extLst>
              <a:ext uri="{FF2B5EF4-FFF2-40B4-BE49-F238E27FC236}">
                <a16:creationId xmlns:a16="http://schemas.microsoft.com/office/drawing/2014/main" id="{6A6EFC44-63F0-B955-81ED-125BA3B10051}"/>
              </a:ext>
            </a:extLst>
          </p:cNvPr>
          <p:cNvSpPr txBox="1"/>
          <p:nvPr/>
        </p:nvSpPr>
        <p:spPr>
          <a:xfrm>
            <a:off x="7119777" y="3386809"/>
            <a:ext cx="5757682" cy="584775"/>
          </a:xfrm>
          <a:prstGeom prst="rect">
            <a:avLst/>
          </a:prstGeom>
          <a:noFill/>
        </p:spPr>
        <p:txBody>
          <a:bodyPr wrap="square" rtlCol="0">
            <a:spAutoFit/>
          </a:bodyPr>
          <a:lstStyle/>
          <a:p>
            <a:r>
              <a:rPr lang="en-US" sz="3200" dirty="0">
                <a:solidFill>
                  <a:schemeClr val="bg1"/>
                </a:solidFill>
              </a:rPr>
              <a:t>Techniques</a:t>
            </a:r>
          </a:p>
        </p:txBody>
      </p:sp>
      <p:sp>
        <p:nvSpPr>
          <p:cNvPr id="32" name="TextBox 31">
            <a:extLst>
              <a:ext uri="{FF2B5EF4-FFF2-40B4-BE49-F238E27FC236}">
                <a16:creationId xmlns:a16="http://schemas.microsoft.com/office/drawing/2014/main" id="{69090F42-1E98-B4C5-24A6-FF9BD1356EF8}"/>
              </a:ext>
            </a:extLst>
          </p:cNvPr>
          <p:cNvSpPr txBox="1"/>
          <p:nvPr/>
        </p:nvSpPr>
        <p:spPr>
          <a:xfrm>
            <a:off x="7238827" y="4582604"/>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Consolas" panose="020B0609020204030204" pitchFamily="49" charset="0"/>
              </a:rPr>
              <a:t>Machine / Deep Learning (ML/DL):</a:t>
            </a:r>
            <a:r>
              <a:rPr lang="en-US" sz="2800" dirty="0">
                <a:solidFill>
                  <a:schemeClr val="bg1"/>
                </a:solidFill>
                <a:latin typeface="Consolas" panose="020B0609020204030204" pitchFamily="49" charset="0"/>
              </a:rPr>
              <a:t> for anomaly detection, event classification.</a:t>
            </a:r>
          </a:p>
        </p:txBody>
      </p:sp>
      <p:sp>
        <p:nvSpPr>
          <p:cNvPr id="33" name="TextBox 32">
            <a:extLst>
              <a:ext uri="{FF2B5EF4-FFF2-40B4-BE49-F238E27FC236}">
                <a16:creationId xmlns:a16="http://schemas.microsoft.com/office/drawing/2014/main" id="{66CE8BAC-5927-4AAB-CEF1-C628C3AB2C40}"/>
              </a:ext>
            </a:extLst>
          </p:cNvPr>
          <p:cNvSpPr txBox="1"/>
          <p:nvPr/>
        </p:nvSpPr>
        <p:spPr>
          <a:xfrm>
            <a:off x="7214648" y="5745241"/>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Consolas" panose="020B0609020204030204" pitchFamily="49" charset="0"/>
              </a:rPr>
              <a:t>Natural Language Processing (NLP):</a:t>
            </a:r>
            <a:r>
              <a:rPr lang="en-US" sz="2800" dirty="0">
                <a:solidFill>
                  <a:schemeClr val="bg1"/>
                </a:solidFill>
                <a:latin typeface="Consolas" panose="020B0609020204030204" pitchFamily="49" charset="0"/>
              </a:rPr>
              <a:t> for analysis and AI assistant agent.</a:t>
            </a:r>
          </a:p>
        </p:txBody>
      </p:sp>
      <p:sp>
        <p:nvSpPr>
          <p:cNvPr id="34" name="TextBox 33">
            <a:extLst>
              <a:ext uri="{FF2B5EF4-FFF2-40B4-BE49-F238E27FC236}">
                <a16:creationId xmlns:a16="http://schemas.microsoft.com/office/drawing/2014/main" id="{02DFEB43-589C-474C-A83C-01137FA30313}"/>
              </a:ext>
            </a:extLst>
          </p:cNvPr>
          <p:cNvSpPr txBox="1"/>
          <p:nvPr/>
        </p:nvSpPr>
        <p:spPr>
          <a:xfrm>
            <a:off x="7202616" y="7098215"/>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Consolas" panose="020B0609020204030204" pitchFamily="49" charset="0"/>
              </a:rPr>
              <a:t>Log Correlation:</a:t>
            </a:r>
            <a:r>
              <a:rPr lang="en-US" sz="2800" dirty="0">
                <a:solidFill>
                  <a:schemeClr val="bg1"/>
                </a:solidFill>
                <a:latin typeface="Consolas" panose="020B0609020204030204" pitchFamily="49" charset="0"/>
              </a:rPr>
              <a:t> grouping related alerts into single incidents.</a:t>
            </a:r>
          </a:p>
        </p:txBody>
      </p:sp>
      <p:sp>
        <p:nvSpPr>
          <p:cNvPr id="41" name="TextBox 40">
            <a:extLst>
              <a:ext uri="{FF2B5EF4-FFF2-40B4-BE49-F238E27FC236}">
                <a16:creationId xmlns:a16="http://schemas.microsoft.com/office/drawing/2014/main" id="{EB4A770E-9C70-1E60-FC27-EE26BCA21B82}"/>
              </a:ext>
            </a:extLst>
          </p:cNvPr>
          <p:cNvSpPr txBox="1"/>
          <p:nvPr/>
        </p:nvSpPr>
        <p:spPr>
          <a:xfrm>
            <a:off x="7143313" y="8405258"/>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Consolas" panose="020B0609020204030204" pitchFamily="49" charset="0"/>
              </a:rPr>
              <a:t>Predictive Analytics:</a:t>
            </a:r>
            <a:r>
              <a:rPr lang="en-US" sz="2800" dirty="0">
                <a:solidFill>
                  <a:schemeClr val="bg1"/>
                </a:solidFill>
                <a:latin typeface="Consolas" panose="020B0609020204030204" pitchFamily="49" charset="0"/>
              </a:rPr>
              <a:t> Anticipate likely attack trends.</a:t>
            </a:r>
          </a:p>
        </p:txBody>
      </p:sp>
      <p:pic>
        <p:nvPicPr>
          <p:cNvPr id="6" name="Picture 5" descr="A screenshot of a computer&#10;&#10;AI-generated content may be incorrect.">
            <a:extLst>
              <a:ext uri="{FF2B5EF4-FFF2-40B4-BE49-F238E27FC236}">
                <a16:creationId xmlns:a16="http://schemas.microsoft.com/office/drawing/2014/main" id="{3E903CFE-1534-C7CC-5284-388089231C35}"/>
              </a:ext>
            </a:extLst>
          </p:cNvPr>
          <p:cNvPicPr>
            <a:picLocks noChangeAspect="1"/>
          </p:cNvPicPr>
          <p:nvPr/>
        </p:nvPicPr>
        <p:blipFill>
          <a:blip r:embed="rId5">
            <a:extLst>
              <a:ext uri="{28A0092B-C50C-407E-A947-70E740481C1C}">
                <a14:useLocalDpi xmlns:a14="http://schemas.microsoft.com/office/drawing/2010/main" val="0"/>
              </a:ext>
            </a:extLst>
          </a:blip>
          <a:srcRect l="713" t="10614" r="-713" b="5998"/>
          <a:stretch>
            <a:fillRect/>
          </a:stretch>
        </p:blipFill>
        <p:spPr>
          <a:xfrm>
            <a:off x="6826686" y="3416391"/>
            <a:ext cx="9454717" cy="5730377"/>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1BAB6FFA-327E-D730-35E3-46C8312DC60F}"/>
              </a:ext>
            </a:extLst>
          </p:cNvPr>
          <p:cNvPicPr>
            <a:picLocks noChangeAspect="1"/>
          </p:cNvPicPr>
          <p:nvPr/>
        </p:nvPicPr>
        <p:blipFill>
          <a:blip r:embed="rId6">
            <a:extLst>
              <a:ext uri="{28A0092B-C50C-407E-A947-70E740481C1C}">
                <a14:useLocalDpi xmlns:a14="http://schemas.microsoft.com/office/drawing/2010/main" val="0"/>
              </a:ext>
            </a:extLst>
          </a:blip>
          <a:srcRect t="7084" b="8577"/>
          <a:stretch>
            <a:fillRect/>
          </a:stretch>
        </p:blipFill>
        <p:spPr>
          <a:xfrm>
            <a:off x="6651171" y="3834160"/>
            <a:ext cx="9486597" cy="5730376"/>
          </a:xfrm>
          <a:prstGeom prst="rect">
            <a:avLst/>
          </a:prstGeom>
        </p:spPr>
      </p:pic>
    </p:spTree>
    <p:extLst>
      <p:ext uri="{BB962C8B-B14F-4D97-AF65-F5344CB8AC3E}">
        <p14:creationId xmlns:p14="http://schemas.microsoft.com/office/powerpoint/2010/main" val="29936021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1" nodeType="withEffect">
                                  <p:stCondLst>
                                    <p:cond delay="0"/>
                                  </p:stCondLst>
                                  <p:iterate type="lt">
                                    <p:tmPct val="0"/>
                                  </p:iterate>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par>
                                <p:cTn id="22" presetID="10" presetClass="entr" presetSubtype="0" fill="hold" grpId="1" nodeType="withEffect">
                                  <p:stCondLst>
                                    <p:cond delay="0"/>
                                  </p:stCondLst>
                                  <p:iterate type="lt">
                                    <p:tmPct val="0"/>
                                  </p:iterate>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par>
                                <p:cTn id="25" presetID="10" presetClass="entr" presetSubtype="0" fill="hold" grpId="1" nodeType="withEffect">
                                  <p:stCondLst>
                                    <p:cond delay="0"/>
                                  </p:stCondLst>
                                  <p:iterate type="lt">
                                    <p:tmPct val="0"/>
                                  </p:iterate>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par>
                                <p:cTn id="28" presetID="10" presetClass="entr" presetSubtype="0" fill="hold" grpId="1" nodeType="withEffect">
                                  <p:stCondLst>
                                    <p:cond delay="0"/>
                                  </p:stCondLst>
                                  <p:iterate type="lt">
                                    <p:tmPct val="0"/>
                                  </p:iterate>
                                  <p:childTnLst>
                                    <p:set>
                                      <p:cBhvr>
                                        <p:cTn id="29" dur="1" fill="hold">
                                          <p:stCondLst>
                                            <p:cond delay="0"/>
                                          </p:stCondLst>
                                        </p:cTn>
                                        <p:tgtEl>
                                          <p:spTgt spid="16">
                                            <p:txEl>
                                              <p:pRg st="1" end="1"/>
                                            </p:txEl>
                                          </p:spTgt>
                                        </p:tgtEl>
                                        <p:attrNameLst>
                                          <p:attrName>style.visibility</p:attrName>
                                        </p:attrNameLst>
                                      </p:cBhvr>
                                      <p:to>
                                        <p:strVal val="visible"/>
                                      </p:to>
                                    </p:set>
                                    <p:animEffect transition="in" filter="fade">
                                      <p:cBhvr>
                                        <p:cTn id="30" dur="500"/>
                                        <p:tgtEl>
                                          <p:spTgt spid="1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mph" presetSubtype="0" fill="hold" grpId="0" nodeType="clickEffect">
                                  <p:stCondLst>
                                    <p:cond delay="0"/>
                                  </p:stCondLst>
                                  <p:iterate type="lt">
                                    <p:tmPct val="2000"/>
                                  </p:iterate>
                                  <p:childTnLst>
                                    <p:set>
                                      <p:cBhvr override="childStyle">
                                        <p:cTn id="34" dur="500" fill="hold"/>
                                        <p:tgtEl>
                                          <p:spTgt spid="12">
                                            <p:txEl>
                                              <p:pRg st="1" end="1"/>
                                            </p:txEl>
                                          </p:spTgt>
                                        </p:tgtEl>
                                        <p:attrNameLst>
                                          <p:attrName>style.textDecorationUnderline</p:attrName>
                                        </p:attrNameLst>
                                      </p:cBhvr>
                                      <p:to>
                                        <p:strVal val="true"/>
                                      </p:to>
                                    </p:set>
                                  </p:childTnLst>
                                </p:cTn>
                              </p:par>
                              <p:par>
                                <p:cTn id="35" presetID="2" presetClass="entr" presetSubtype="2" fill="hold" nodeType="withEffect">
                                  <p:stCondLst>
                                    <p:cond delay="25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1+#ppt_w/2"/>
                                          </p:val>
                                        </p:tav>
                                        <p:tav tm="100000">
                                          <p:val>
                                            <p:strVal val="#ppt_x"/>
                                          </p:val>
                                        </p:tav>
                                      </p:tavLst>
                                    </p:anim>
                                    <p:anim calcmode="lin" valueType="num">
                                      <p:cBhvr additive="base">
                                        <p:cTn id="3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2" fill="hold" nodeType="clickEffect">
                                  <p:stCondLst>
                                    <p:cond delay="250"/>
                                  </p:stCondLst>
                                  <p:childTnLst>
                                    <p:anim calcmode="lin" valueType="num">
                                      <p:cBhvr additive="base">
                                        <p:cTn id="42" dur="500"/>
                                        <p:tgtEl>
                                          <p:spTgt spid="36"/>
                                        </p:tgtEl>
                                        <p:attrNameLst>
                                          <p:attrName>ppt_x</p:attrName>
                                        </p:attrNameLst>
                                      </p:cBhvr>
                                      <p:tavLst>
                                        <p:tav tm="0">
                                          <p:val>
                                            <p:strVal val="ppt_x"/>
                                          </p:val>
                                        </p:tav>
                                        <p:tav tm="100000">
                                          <p:val>
                                            <p:strVal val="1+ppt_w/2"/>
                                          </p:val>
                                        </p:tav>
                                      </p:tavLst>
                                    </p:anim>
                                    <p:anim calcmode="lin" valueType="num">
                                      <p:cBhvr additive="base">
                                        <p:cTn id="43" dur="500"/>
                                        <p:tgtEl>
                                          <p:spTgt spid="36"/>
                                        </p:tgtEl>
                                        <p:attrNameLst>
                                          <p:attrName>ppt_y</p:attrName>
                                        </p:attrNameLst>
                                      </p:cBhvr>
                                      <p:tavLst>
                                        <p:tav tm="0">
                                          <p:val>
                                            <p:strVal val="ppt_y"/>
                                          </p:val>
                                        </p:tav>
                                        <p:tav tm="100000">
                                          <p:val>
                                            <p:strVal val="ppt_y"/>
                                          </p:val>
                                        </p:tav>
                                      </p:tavLst>
                                    </p:anim>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750"/>
                            </p:stCondLst>
                            <p:childTnLst>
                              <p:par>
                                <p:cTn id="46" presetID="1" presetClass="exit"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hidden"/>
                                      </p:to>
                                    </p:set>
                                  </p:childTnLst>
                                </p:cTn>
                              </p:par>
                            </p:childTnLst>
                          </p:cTn>
                        </p:par>
                        <p:par>
                          <p:cTn id="48" fill="hold">
                            <p:stCondLst>
                              <p:cond delay="750"/>
                            </p:stCondLst>
                            <p:childTnLst>
                              <p:par>
                                <p:cTn id="49" presetID="1" presetClass="exit"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hidden"/>
                                      </p:to>
                                    </p:set>
                                  </p:childTnLst>
                                </p:cTn>
                              </p:par>
                            </p:childTnLst>
                          </p:cTn>
                        </p:par>
                        <p:par>
                          <p:cTn id="51" fill="hold">
                            <p:stCondLst>
                              <p:cond delay="750"/>
                            </p:stCondLst>
                            <p:childTnLst>
                              <p:par>
                                <p:cTn id="52" presetID="1" presetClass="exit" presetSubtype="0" fill="hold" grpId="0" nodeType="afterEffect">
                                  <p:stCondLst>
                                    <p:cond delay="0"/>
                                  </p:stCondLst>
                                  <p:childTnLst>
                                    <p:set>
                                      <p:cBhvr>
                                        <p:cTn id="53" dur="1" fill="hold">
                                          <p:stCondLst>
                                            <p:cond delay="0"/>
                                          </p:stCondLst>
                                        </p:cTn>
                                        <p:tgtEl>
                                          <p:spTgt spid="40"/>
                                        </p:tgtEl>
                                        <p:attrNameLst>
                                          <p:attrName>style.visibility</p:attrName>
                                        </p:attrNameLst>
                                      </p:cBhvr>
                                      <p:to>
                                        <p:strVal val="hidden"/>
                                      </p:to>
                                    </p:set>
                                  </p:childTnLst>
                                </p:cTn>
                              </p:par>
                            </p:childTnLst>
                          </p:cTn>
                        </p:par>
                        <p:par>
                          <p:cTn id="54" fill="hold">
                            <p:stCondLst>
                              <p:cond delay="750"/>
                            </p:stCondLst>
                            <p:childTnLst>
                              <p:par>
                                <p:cTn id="55" presetID="1" presetClass="exit"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par>
                          <p:cTn id="57" fill="hold">
                            <p:stCondLst>
                              <p:cond delay="750"/>
                            </p:stCondLst>
                            <p:childTnLst>
                              <p:par>
                                <p:cTn id="58" presetID="1" presetClass="exit" presetSubtype="0" fill="hold" grpId="0" nodeType="afterEffect">
                                  <p:stCondLst>
                                    <p:cond delay="0"/>
                                  </p:stCondLst>
                                  <p:childTnLst>
                                    <p:set>
                                      <p:cBhvr>
                                        <p:cTn id="59" dur="1" fill="hold">
                                          <p:stCondLst>
                                            <p:cond delay="0"/>
                                          </p:stCondLst>
                                        </p:cTn>
                                        <p:tgtEl>
                                          <p:spTgt spid="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8" presetClass="emph" presetSubtype="0" fill="hold" grpId="0" nodeType="clickEffect">
                                  <p:stCondLst>
                                    <p:cond delay="0"/>
                                  </p:stCondLst>
                                  <p:iterate type="lt">
                                    <p:tmPct val="2000"/>
                                  </p:iterate>
                                  <p:childTnLst>
                                    <p:set>
                                      <p:cBhvr override="childStyle">
                                        <p:cTn id="63" dur="500" fill="hold"/>
                                        <p:tgtEl>
                                          <p:spTgt spid="7">
                                            <p:txEl>
                                              <p:pRg st="1" end="1"/>
                                            </p:txEl>
                                          </p:spTgt>
                                        </p:tgtEl>
                                        <p:attrNameLst>
                                          <p:attrName>style.textDecorationUnderline</p:attrName>
                                        </p:attrNameLst>
                                      </p:cBhvr>
                                      <p:to>
                                        <p:strVal val="true"/>
                                      </p:to>
                                    </p:set>
                                  </p:childTnLst>
                                </p:cTn>
                              </p:par>
                              <p:par>
                                <p:cTn id="64" presetID="2" presetClass="entr" presetSubtype="2" fill="hold" nodeType="withEffect">
                                  <p:stCondLst>
                                    <p:cond delay="25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1+#ppt_w/2"/>
                                          </p:val>
                                        </p:tav>
                                        <p:tav tm="100000">
                                          <p:val>
                                            <p:strVal val="#ppt_x"/>
                                          </p:val>
                                        </p:tav>
                                      </p:tavLst>
                                    </p:anim>
                                    <p:anim calcmode="lin" valueType="num">
                                      <p:cBhvr additive="base">
                                        <p:cTn id="67" dur="500" fill="hold"/>
                                        <p:tgtEl>
                                          <p:spTgt spid="36"/>
                                        </p:tgtEl>
                                        <p:attrNameLst>
                                          <p:attrName>ppt_y</p:attrName>
                                        </p:attrNameLst>
                                      </p:cBhvr>
                                      <p:tavLst>
                                        <p:tav tm="0">
                                          <p:val>
                                            <p:strVal val="#ppt_y"/>
                                          </p:val>
                                        </p:tav>
                                        <p:tav tm="100000">
                                          <p:val>
                                            <p:strVal val="#ppt_y"/>
                                          </p:val>
                                        </p:tav>
                                      </p:tavLst>
                                    </p:anim>
                                  </p:childTnLst>
                                </p:cTn>
                              </p:par>
                              <p:par>
                                <p:cTn id="68" presetID="1" presetClass="entr" presetSubtype="0" fill="hold" grpId="0" nodeType="withEffect">
                                  <p:stCondLst>
                                    <p:cond delay="25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xit" presetSubtype="2" fill="hold" nodeType="clickEffect">
                                  <p:stCondLst>
                                    <p:cond delay="250"/>
                                  </p:stCondLst>
                                  <p:childTnLst>
                                    <p:anim calcmode="lin" valueType="num">
                                      <p:cBhvr additive="base">
                                        <p:cTn id="81" dur="500"/>
                                        <p:tgtEl>
                                          <p:spTgt spid="36"/>
                                        </p:tgtEl>
                                        <p:attrNameLst>
                                          <p:attrName>ppt_x</p:attrName>
                                        </p:attrNameLst>
                                      </p:cBhvr>
                                      <p:tavLst>
                                        <p:tav tm="0">
                                          <p:val>
                                            <p:strVal val="ppt_x"/>
                                          </p:val>
                                        </p:tav>
                                        <p:tav tm="100000">
                                          <p:val>
                                            <p:strVal val="1+ppt_w/2"/>
                                          </p:val>
                                        </p:tav>
                                      </p:tavLst>
                                    </p:anim>
                                    <p:anim calcmode="lin" valueType="num">
                                      <p:cBhvr additive="base">
                                        <p:cTn id="82" dur="500"/>
                                        <p:tgtEl>
                                          <p:spTgt spid="36"/>
                                        </p:tgtEl>
                                        <p:attrNameLst>
                                          <p:attrName>ppt_y</p:attrName>
                                        </p:attrNameLst>
                                      </p:cBhvr>
                                      <p:tavLst>
                                        <p:tav tm="0">
                                          <p:val>
                                            <p:strVal val="ppt_y"/>
                                          </p:val>
                                        </p:tav>
                                        <p:tav tm="100000">
                                          <p:val>
                                            <p:strVal val="ppt_y"/>
                                          </p:val>
                                        </p:tav>
                                      </p:tavLst>
                                    </p:anim>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750"/>
                            </p:stCondLst>
                            <p:childTnLst>
                              <p:par>
                                <p:cTn id="85" presetID="1" presetClass="exit" presetSubtype="0" fill="hold" grpId="1" nodeType="afterEffect">
                                  <p:stCondLst>
                                    <p:cond delay="0"/>
                                  </p:stCondLst>
                                  <p:childTnLst>
                                    <p:set>
                                      <p:cBhvr>
                                        <p:cTn id="86" dur="1" fill="hold">
                                          <p:stCondLst>
                                            <p:cond delay="0"/>
                                          </p:stCondLst>
                                        </p:cTn>
                                        <p:tgtEl>
                                          <p:spTgt spid="31"/>
                                        </p:tgtEl>
                                        <p:attrNameLst>
                                          <p:attrName>style.visibility</p:attrName>
                                        </p:attrNameLst>
                                      </p:cBhvr>
                                      <p:to>
                                        <p:strVal val="hidden"/>
                                      </p:to>
                                    </p:set>
                                  </p:childTnLst>
                                </p:cTn>
                              </p:par>
                            </p:childTnLst>
                          </p:cTn>
                        </p:par>
                        <p:par>
                          <p:cTn id="87" fill="hold">
                            <p:stCondLst>
                              <p:cond delay="750"/>
                            </p:stCondLst>
                            <p:childTnLst>
                              <p:par>
                                <p:cTn id="88" presetID="1" presetClass="exit" presetSubtype="0" fill="hold" grpId="1" nodeType="afterEffect">
                                  <p:stCondLst>
                                    <p:cond delay="0"/>
                                  </p:stCondLst>
                                  <p:childTnLst>
                                    <p:set>
                                      <p:cBhvr>
                                        <p:cTn id="89" dur="1" fill="hold">
                                          <p:stCondLst>
                                            <p:cond delay="0"/>
                                          </p:stCondLst>
                                        </p:cTn>
                                        <p:tgtEl>
                                          <p:spTgt spid="32"/>
                                        </p:tgtEl>
                                        <p:attrNameLst>
                                          <p:attrName>style.visibility</p:attrName>
                                        </p:attrNameLst>
                                      </p:cBhvr>
                                      <p:to>
                                        <p:strVal val="hidden"/>
                                      </p:to>
                                    </p:set>
                                  </p:childTnLst>
                                </p:cTn>
                              </p:par>
                            </p:childTnLst>
                          </p:cTn>
                        </p:par>
                        <p:par>
                          <p:cTn id="90" fill="hold">
                            <p:stCondLst>
                              <p:cond delay="750"/>
                            </p:stCondLst>
                            <p:childTnLst>
                              <p:par>
                                <p:cTn id="91" presetID="1" presetClass="exit" presetSubtype="0" fill="hold" grpId="1" nodeType="afterEffect">
                                  <p:stCondLst>
                                    <p:cond delay="0"/>
                                  </p:stCondLst>
                                  <p:childTnLst>
                                    <p:set>
                                      <p:cBhvr>
                                        <p:cTn id="92" dur="1" fill="hold">
                                          <p:stCondLst>
                                            <p:cond delay="0"/>
                                          </p:stCondLst>
                                        </p:cTn>
                                        <p:tgtEl>
                                          <p:spTgt spid="33"/>
                                        </p:tgtEl>
                                        <p:attrNameLst>
                                          <p:attrName>style.visibility</p:attrName>
                                        </p:attrNameLst>
                                      </p:cBhvr>
                                      <p:to>
                                        <p:strVal val="hidden"/>
                                      </p:to>
                                    </p:set>
                                  </p:childTnLst>
                                </p:cTn>
                              </p:par>
                            </p:childTnLst>
                          </p:cTn>
                        </p:par>
                        <p:par>
                          <p:cTn id="93" fill="hold">
                            <p:stCondLst>
                              <p:cond delay="750"/>
                            </p:stCondLst>
                            <p:childTnLst>
                              <p:par>
                                <p:cTn id="94" presetID="1" presetClass="exit" presetSubtype="0" fill="hold" grpId="1" nodeType="afterEffect">
                                  <p:stCondLst>
                                    <p:cond delay="0"/>
                                  </p:stCondLst>
                                  <p:childTnLst>
                                    <p:set>
                                      <p:cBhvr>
                                        <p:cTn id="95" dur="1" fill="hold">
                                          <p:stCondLst>
                                            <p:cond delay="0"/>
                                          </p:stCondLst>
                                        </p:cTn>
                                        <p:tgtEl>
                                          <p:spTgt spid="34"/>
                                        </p:tgtEl>
                                        <p:attrNameLst>
                                          <p:attrName>style.visibility</p:attrName>
                                        </p:attrNameLst>
                                      </p:cBhvr>
                                      <p:to>
                                        <p:strVal val="hidden"/>
                                      </p:to>
                                    </p:set>
                                  </p:childTnLst>
                                </p:cTn>
                              </p:par>
                            </p:childTnLst>
                          </p:cTn>
                        </p:par>
                        <p:par>
                          <p:cTn id="96" fill="hold">
                            <p:stCondLst>
                              <p:cond delay="750"/>
                            </p:stCondLst>
                            <p:childTnLst>
                              <p:par>
                                <p:cTn id="97" presetID="1" presetClass="exit" presetSubtype="0" fill="hold" grpId="1" nodeType="afterEffect">
                                  <p:stCondLst>
                                    <p:cond delay="0"/>
                                  </p:stCondLst>
                                  <p:childTnLst>
                                    <p:set>
                                      <p:cBhvr>
                                        <p:cTn id="98" dur="1" fill="hold">
                                          <p:stCondLst>
                                            <p:cond delay="0"/>
                                          </p:stCondLst>
                                        </p:cTn>
                                        <p:tgtEl>
                                          <p:spTgt spid="4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8" presetClass="emph" presetSubtype="0" fill="hold" grpId="0" nodeType="clickEffect">
                                  <p:stCondLst>
                                    <p:cond delay="0"/>
                                  </p:stCondLst>
                                  <p:iterate type="lt">
                                    <p:tmPct val="2000"/>
                                  </p:iterate>
                                  <p:childTnLst>
                                    <p:set>
                                      <p:cBhvr override="childStyle">
                                        <p:cTn id="102" dur="500" fill="hold"/>
                                        <p:tgtEl>
                                          <p:spTgt spid="10">
                                            <p:txEl>
                                              <p:pRg st="1" end="1"/>
                                            </p:txEl>
                                          </p:spTgt>
                                        </p:tgtEl>
                                        <p:attrNameLst>
                                          <p:attrName>style.textDecorationUnderline</p:attrName>
                                        </p:attrNameLst>
                                      </p:cBhvr>
                                      <p:to>
                                        <p:strVal val="true"/>
                                      </p:to>
                                    </p:set>
                                  </p:childTnLst>
                                </p:cTn>
                              </p:par>
                              <p:par>
                                <p:cTn id="103" presetID="2" presetClass="entr" presetSubtype="2" fill="hold" nodeType="withEffect">
                                  <p:stCondLst>
                                    <p:cond delay="25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1+#ppt_w/2"/>
                                          </p:val>
                                        </p:tav>
                                        <p:tav tm="100000">
                                          <p:val>
                                            <p:strVal val="#ppt_x"/>
                                          </p:val>
                                        </p:tav>
                                      </p:tavLst>
                                    </p:anim>
                                    <p:anim calcmode="lin" valueType="num">
                                      <p:cBhvr additive="base">
                                        <p:cTn id="106" dur="500" fill="hold"/>
                                        <p:tgtEl>
                                          <p:spTgt spid="36"/>
                                        </p:tgtEl>
                                        <p:attrNameLst>
                                          <p:attrName>ppt_y</p:attrName>
                                        </p:attrNameLst>
                                      </p:cBhvr>
                                      <p:tavLst>
                                        <p:tav tm="0">
                                          <p:val>
                                            <p:strVal val="#ppt_y"/>
                                          </p:val>
                                        </p:tav>
                                        <p:tav tm="100000">
                                          <p:val>
                                            <p:strVal val="#ppt_y"/>
                                          </p:val>
                                        </p:tav>
                                      </p:tavLst>
                                    </p:anim>
                                  </p:childTnLst>
                                </p:cTn>
                              </p:par>
                            </p:childTnLst>
                          </p:cTn>
                        </p:par>
                        <p:par>
                          <p:cTn id="107" fill="hold">
                            <p:stCondLst>
                              <p:cond delay="750"/>
                            </p:stCondLst>
                            <p:childTnLst>
                              <p:par>
                                <p:cTn id="108" presetID="1" presetClass="entr" presetSubtype="0" fill="hold" nodeType="afterEffect">
                                  <p:stCondLst>
                                    <p:cond delay="0"/>
                                  </p:stCondLst>
                                  <p:childTnLst>
                                    <p:set>
                                      <p:cBhvr>
                                        <p:cTn id="109" dur="1" fill="hold">
                                          <p:stCondLst>
                                            <p:cond delay="0"/>
                                          </p:stCondLst>
                                        </p:cTn>
                                        <p:tgtEl>
                                          <p:spTgt spid="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 presetClass="exit" presetSubtype="2" fill="hold" nodeType="clickEffect">
                                  <p:stCondLst>
                                    <p:cond delay="250"/>
                                  </p:stCondLst>
                                  <p:childTnLst>
                                    <p:anim calcmode="lin" valueType="num">
                                      <p:cBhvr additive="base">
                                        <p:cTn id="113" dur="500"/>
                                        <p:tgtEl>
                                          <p:spTgt spid="36"/>
                                        </p:tgtEl>
                                        <p:attrNameLst>
                                          <p:attrName>ppt_x</p:attrName>
                                        </p:attrNameLst>
                                      </p:cBhvr>
                                      <p:tavLst>
                                        <p:tav tm="0">
                                          <p:val>
                                            <p:strVal val="ppt_x"/>
                                          </p:val>
                                        </p:tav>
                                        <p:tav tm="100000">
                                          <p:val>
                                            <p:strVal val="1+ppt_w/2"/>
                                          </p:val>
                                        </p:tav>
                                      </p:tavLst>
                                    </p:anim>
                                    <p:anim calcmode="lin" valueType="num">
                                      <p:cBhvr additive="base">
                                        <p:cTn id="114" dur="500"/>
                                        <p:tgtEl>
                                          <p:spTgt spid="36"/>
                                        </p:tgtEl>
                                        <p:attrNameLst>
                                          <p:attrName>ppt_y</p:attrName>
                                        </p:attrNameLst>
                                      </p:cBhvr>
                                      <p:tavLst>
                                        <p:tav tm="0">
                                          <p:val>
                                            <p:strVal val="ppt_y"/>
                                          </p:val>
                                        </p:tav>
                                        <p:tav tm="100000">
                                          <p:val>
                                            <p:strVal val="ppt_y"/>
                                          </p:val>
                                        </p:tav>
                                      </p:tavLst>
                                    </p:anim>
                                    <p:set>
                                      <p:cBhvr>
                                        <p:cTn id="115" dur="1" fill="hold">
                                          <p:stCondLst>
                                            <p:cond delay="499"/>
                                          </p:stCondLst>
                                        </p:cTn>
                                        <p:tgtEl>
                                          <p:spTgt spid="36"/>
                                        </p:tgtEl>
                                        <p:attrNameLst>
                                          <p:attrName>style.visibility</p:attrName>
                                        </p:attrNameLst>
                                      </p:cBhvr>
                                      <p:to>
                                        <p:strVal val="hidden"/>
                                      </p:to>
                                    </p:set>
                                  </p:childTnLst>
                                </p:cTn>
                              </p:par>
                              <p:par>
                                <p:cTn id="116" presetID="1" presetClass="exit" presetSubtype="0" fill="hold" nodeType="withEffect">
                                  <p:stCondLst>
                                    <p:cond delay="250"/>
                                  </p:stCondLst>
                                  <p:childTnLst>
                                    <p:set>
                                      <p:cBhvr>
                                        <p:cTn id="117" dur="1" fill="hold">
                                          <p:stCondLst>
                                            <p:cond delay="0"/>
                                          </p:stCondLst>
                                        </p:cTn>
                                        <p:tgtEl>
                                          <p:spTgt spid="6"/>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8" presetClass="emph" presetSubtype="0" fill="hold" grpId="0" nodeType="clickEffect">
                                  <p:stCondLst>
                                    <p:cond delay="0"/>
                                  </p:stCondLst>
                                  <p:iterate type="lt">
                                    <p:tmPct val="2000"/>
                                  </p:iterate>
                                  <p:childTnLst>
                                    <p:set>
                                      <p:cBhvr override="childStyle">
                                        <p:cTn id="121" dur="500" fill="hold"/>
                                        <p:tgtEl>
                                          <p:spTgt spid="16">
                                            <p:txEl>
                                              <p:pRg st="1" end="1"/>
                                            </p:txEl>
                                          </p:spTgt>
                                        </p:tgtEl>
                                        <p:attrNameLst>
                                          <p:attrName>style.textDecorationUnderline</p:attrName>
                                        </p:attrNameLst>
                                      </p:cBhvr>
                                      <p:to>
                                        <p:strVal val="true"/>
                                      </p:to>
                                    </p:set>
                                  </p:childTnLst>
                                </p:cTn>
                              </p:par>
                              <p:par>
                                <p:cTn id="122" presetID="2" presetClass="entr" presetSubtype="2" fill="hold" nodeType="withEffect">
                                  <p:stCondLst>
                                    <p:cond delay="250"/>
                                  </p:stCondLst>
                                  <p:childTnLst>
                                    <p:set>
                                      <p:cBhvr>
                                        <p:cTn id="123" dur="1" fill="hold">
                                          <p:stCondLst>
                                            <p:cond delay="0"/>
                                          </p:stCondLst>
                                        </p:cTn>
                                        <p:tgtEl>
                                          <p:spTgt spid="36"/>
                                        </p:tgtEl>
                                        <p:attrNameLst>
                                          <p:attrName>style.visibility</p:attrName>
                                        </p:attrNameLst>
                                      </p:cBhvr>
                                      <p:to>
                                        <p:strVal val="visible"/>
                                      </p:to>
                                    </p:set>
                                    <p:anim calcmode="lin" valueType="num">
                                      <p:cBhvr additive="base">
                                        <p:cTn id="124" dur="500" fill="hold"/>
                                        <p:tgtEl>
                                          <p:spTgt spid="36"/>
                                        </p:tgtEl>
                                        <p:attrNameLst>
                                          <p:attrName>ppt_x</p:attrName>
                                        </p:attrNameLst>
                                      </p:cBhvr>
                                      <p:tavLst>
                                        <p:tav tm="0">
                                          <p:val>
                                            <p:strVal val="1+#ppt_w/2"/>
                                          </p:val>
                                        </p:tav>
                                        <p:tav tm="100000">
                                          <p:val>
                                            <p:strVal val="#ppt_x"/>
                                          </p:val>
                                        </p:tav>
                                      </p:tavLst>
                                    </p:anim>
                                    <p:anim calcmode="lin" valueType="num">
                                      <p:cBhvr additive="base">
                                        <p:cTn id="125" dur="500" fill="hold"/>
                                        <p:tgtEl>
                                          <p:spTgt spid="36"/>
                                        </p:tgtEl>
                                        <p:attrNameLst>
                                          <p:attrName>ppt_y</p:attrName>
                                        </p:attrNameLst>
                                      </p:cBhvr>
                                      <p:tavLst>
                                        <p:tav tm="0">
                                          <p:val>
                                            <p:strVal val="#ppt_y"/>
                                          </p:val>
                                        </p:tav>
                                        <p:tav tm="100000">
                                          <p:val>
                                            <p:strVal val="#ppt_y"/>
                                          </p:val>
                                        </p:tav>
                                      </p:tavLst>
                                    </p:anim>
                                  </p:childTnLst>
                                </p:cTn>
                              </p:par>
                            </p:childTnLst>
                          </p:cTn>
                        </p:par>
                        <p:par>
                          <p:cTn id="126" fill="hold">
                            <p:stCondLst>
                              <p:cond delay="750"/>
                            </p:stCondLst>
                            <p:childTnLst>
                              <p:par>
                                <p:cTn id="127" presetID="42" presetClass="entr" presetSubtype="0" fill="hold"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1000"/>
                                        <p:tgtEl>
                                          <p:spTgt spid="13"/>
                                        </p:tgtEl>
                                      </p:cBhvr>
                                    </p:animEffect>
                                    <p:anim calcmode="lin" valueType="num">
                                      <p:cBhvr>
                                        <p:cTn id="130" dur="1000" fill="hold"/>
                                        <p:tgtEl>
                                          <p:spTgt spid="13"/>
                                        </p:tgtEl>
                                        <p:attrNameLst>
                                          <p:attrName>ppt_x</p:attrName>
                                        </p:attrNameLst>
                                      </p:cBhvr>
                                      <p:tavLst>
                                        <p:tav tm="0">
                                          <p:val>
                                            <p:strVal val="#ppt_x"/>
                                          </p:val>
                                        </p:tav>
                                        <p:tav tm="100000">
                                          <p:val>
                                            <p:strVal val="#ppt_x"/>
                                          </p:val>
                                        </p:tav>
                                      </p:tavLst>
                                    </p:anim>
                                    <p:anim calcmode="lin" valueType="num">
                                      <p:cBhvr>
                                        <p:cTn id="1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3" grpId="0"/>
      <p:bldP spid="12" grpId="0" build="p"/>
      <p:bldP spid="12" grpId="1" build="allAtOnce"/>
      <p:bldP spid="7" grpId="0" build="p"/>
      <p:bldP spid="7" grpId="1" build="allAtOnce"/>
      <p:bldP spid="10" grpId="0" build="p"/>
      <p:bldP spid="10" grpId="1" build="allAtOnce"/>
      <p:bldP spid="16" grpId="0" build="p"/>
      <p:bldP spid="16" grpId="1" build="allAtOnce"/>
      <p:bldP spid="37" grpId="0"/>
      <p:bldP spid="39" grpId="0"/>
      <p:bldP spid="40" grpId="0"/>
      <p:bldP spid="23" grpId="0"/>
      <p:bldP spid="25" grpId="0"/>
      <p:bldP spid="31" grpId="0"/>
      <p:bldP spid="31" grpId="1"/>
      <p:bldP spid="32" grpId="0"/>
      <p:bldP spid="32" grpId="1"/>
      <p:bldP spid="33" grpId="0"/>
      <p:bldP spid="33" grpId="1"/>
      <p:bldP spid="34" grpId="0"/>
      <p:bldP spid="34" grpId="1"/>
      <p:bldP spid="41" grpId="0"/>
      <p:bldP spid="4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C3418-6833-3F79-BBC2-627C6BB9E4C2}"/>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6AFFC11C-05E0-0A96-E1AA-D0CC28AA6ECC}"/>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A5524369-766F-1E06-0971-D2D09B58F397}"/>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 - 3</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44FD6838-D2CC-A8B4-7195-E430538A5DE5}"/>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13/10</a:t>
            </a:r>
          </a:p>
        </p:txBody>
      </p:sp>
      <p:sp>
        <p:nvSpPr>
          <p:cNvPr id="26" name="Rectangle 25">
            <a:extLst>
              <a:ext uri="{FF2B5EF4-FFF2-40B4-BE49-F238E27FC236}">
                <a16:creationId xmlns:a16="http://schemas.microsoft.com/office/drawing/2014/main" id="{2D94FE57-C8CF-C186-A5E6-B794A998324A}"/>
              </a:ext>
            </a:extLst>
          </p:cNvPr>
          <p:cNvSpPr/>
          <p:nvPr/>
        </p:nvSpPr>
        <p:spPr>
          <a:xfrm>
            <a:off x="381000" y="2857500"/>
            <a:ext cx="6019800" cy="7239000"/>
          </a:xfrm>
          <a:prstGeom prst="rect">
            <a:avLst/>
          </a:prstGeom>
          <a:solidFill>
            <a:schemeClr val="bg2">
              <a:lumMod val="50000"/>
              <a:alpha val="57000"/>
            </a:schemeClr>
          </a:solidFill>
          <a:ln>
            <a:noFill/>
          </a:ln>
          <a:effectLst>
            <a:glow rad="38100">
              <a:schemeClr val="accent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2">
            <a:extLst>
              <a:ext uri="{FF2B5EF4-FFF2-40B4-BE49-F238E27FC236}">
                <a16:creationId xmlns:a16="http://schemas.microsoft.com/office/drawing/2014/main" id="{34D87DEB-149C-EFA2-06D7-B234AA5B3C8B}"/>
              </a:ext>
            </a:extLst>
          </p:cNvPr>
          <p:cNvSpPr txBox="1"/>
          <p:nvPr/>
        </p:nvSpPr>
        <p:spPr>
          <a:xfrm>
            <a:off x="202634" y="3515766"/>
            <a:ext cx="6067537" cy="458202"/>
          </a:xfrm>
          <a:prstGeom prst="rect">
            <a:avLst/>
          </a:prstGeom>
        </p:spPr>
        <p:txBody>
          <a:bodyPr wrap="square" lIns="0" tIns="0" rIns="0" bIns="0" rtlCol="0" anchor="t">
            <a:spAutoFit/>
          </a:bodyPr>
          <a:lstStyle/>
          <a:p>
            <a:pPr marL="0" lvl="0" indent="0" algn="ctr">
              <a:lnSpc>
                <a:spcPts val="2859"/>
              </a:lnSpc>
              <a:spcBef>
                <a:spcPct val="0"/>
              </a:spcBef>
            </a:pPr>
            <a:r>
              <a:rPr lang="en-US" sz="5400" b="1" dirty="0">
                <a:solidFill>
                  <a:srgbClr val="000000"/>
                </a:solidFill>
                <a:latin typeface="Abril Fatface" panose="02000503000000020003" pitchFamily="2" charset="0"/>
                <a:ea typeface="Garet"/>
                <a:cs typeface="Garet"/>
                <a:sym typeface="Garet"/>
              </a:rPr>
              <a:t> Market &amp; Tools</a:t>
            </a:r>
          </a:p>
        </p:txBody>
      </p:sp>
      <p:sp>
        <p:nvSpPr>
          <p:cNvPr id="12" name="TextBox 9">
            <a:extLst>
              <a:ext uri="{FF2B5EF4-FFF2-40B4-BE49-F238E27FC236}">
                <a16:creationId xmlns:a16="http://schemas.microsoft.com/office/drawing/2014/main" id="{EF0858A6-E96C-1C9B-ADDF-C4CEA69D7E29}"/>
              </a:ext>
            </a:extLst>
          </p:cNvPr>
          <p:cNvSpPr txBox="1"/>
          <p:nvPr/>
        </p:nvSpPr>
        <p:spPr>
          <a:xfrm>
            <a:off x="-797111" y="6343064"/>
            <a:ext cx="8007440" cy="789319"/>
          </a:xfrm>
          <a:prstGeom prst="rect">
            <a:avLst/>
          </a:prstGeom>
        </p:spPr>
        <p:txBody>
          <a:bodyPr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Market Orientation </a:t>
            </a:r>
          </a:p>
        </p:txBody>
      </p:sp>
      <p:cxnSp>
        <p:nvCxnSpPr>
          <p:cNvPr id="5" name="Google Shape;631;p39">
            <a:extLst>
              <a:ext uri="{FF2B5EF4-FFF2-40B4-BE49-F238E27FC236}">
                <a16:creationId xmlns:a16="http://schemas.microsoft.com/office/drawing/2014/main" id="{7D8E54A1-D673-5A55-AE1D-892056A8AD4C}"/>
              </a:ext>
            </a:extLst>
          </p:cNvPr>
          <p:cNvCxnSpPr>
            <a:cxnSpLocks/>
          </p:cNvCxnSpPr>
          <p:nvPr/>
        </p:nvCxnSpPr>
        <p:spPr>
          <a:xfrm>
            <a:off x="578307" y="4251380"/>
            <a:ext cx="51999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grpSp>
        <p:nvGrpSpPr>
          <p:cNvPr id="36" name="Group 35">
            <a:extLst>
              <a:ext uri="{FF2B5EF4-FFF2-40B4-BE49-F238E27FC236}">
                <a16:creationId xmlns:a16="http://schemas.microsoft.com/office/drawing/2014/main" id="{7887C22C-D96E-CD1F-E4BE-2AB97068A0A1}"/>
              </a:ext>
            </a:extLst>
          </p:cNvPr>
          <p:cNvGrpSpPr/>
          <p:nvPr/>
        </p:nvGrpSpPr>
        <p:grpSpPr>
          <a:xfrm>
            <a:off x="6689818" y="2798907"/>
            <a:ext cx="12496800" cy="7356186"/>
            <a:chOff x="6689818" y="2798907"/>
            <a:chExt cx="12496800" cy="7356186"/>
          </a:xfrm>
        </p:grpSpPr>
        <p:sp>
          <p:nvSpPr>
            <p:cNvPr id="24" name="Freeform 4">
              <a:extLst>
                <a:ext uri="{FF2B5EF4-FFF2-40B4-BE49-F238E27FC236}">
                  <a16:creationId xmlns:a16="http://schemas.microsoft.com/office/drawing/2014/main" id="{A39192C3-1DB4-3992-6536-04B53F2D9DD0}"/>
                </a:ext>
              </a:extLst>
            </p:cNvPr>
            <p:cNvSpPr>
              <a:spLocks/>
            </p:cNvSpPr>
            <p:nvPr/>
          </p:nvSpPr>
          <p:spPr>
            <a:xfrm rot="10800000">
              <a:off x="6689818" y="2798907"/>
              <a:ext cx="12496800" cy="7356186"/>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ctr"/>
              <a:endParaRPr lang="en-US" dirty="0"/>
            </a:p>
          </p:txBody>
        </p:sp>
        <p:sp>
          <p:nvSpPr>
            <p:cNvPr id="35" name="Rectangle 34">
              <a:extLst>
                <a:ext uri="{FF2B5EF4-FFF2-40B4-BE49-F238E27FC236}">
                  <a16:creationId xmlns:a16="http://schemas.microsoft.com/office/drawing/2014/main" id="{1610787C-48F0-8B5D-8B1F-DC25F1F4822E}"/>
                </a:ext>
              </a:extLst>
            </p:cNvPr>
            <p:cNvSpPr>
              <a:spLocks/>
            </p:cNvSpPr>
            <p:nvPr/>
          </p:nvSpPr>
          <p:spPr>
            <a:xfrm>
              <a:off x="10455182" y="5970801"/>
              <a:ext cx="5791200" cy="2819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TextBox 38">
            <a:extLst>
              <a:ext uri="{FF2B5EF4-FFF2-40B4-BE49-F238E27FC236}">
                <a16:creationId xmlns:a16="http://schemas.microsoft.com/office/drawing/2014/main" id="{3B9F3C39-7414-DDB7-A96F-E5864033252F}"/>
              </a:ext>
            </a:extLst>
          </p:cNvPr>
          <p:cNvSpPr txBox="1"/>
          <p:nvPr/>
        </p:nvSpPr>
        <p:spPr>
          <a:xfrm>
            <a:off x="7180536" y="4251380"/>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TDARE operates across both open-source and closed-source ecosystems.</a:t>
            </a:r>
          </a:p>
        </p:txBody>
      </p:sp>
      <p:sp>
        <p:nvSpPr>
          <p:cNvPr id="40" name="TextBox 39">
            <a:extLst>
              <a:ext uri="{FF2B5EF4-FFF2-40B4-BE49-F238E27FC236}">
                <a16:creationId xmlns:a16="http://schemas.microsoft.com/office/drawing/2014/main" id="{4E05EE66-D1D6-7996-71A9-2D8EB7FA9C6E}"/>
              </a:ext>
            </a:extLst>
          </p:cNvPr>
          <p:cNvSpPr txBox="1"/>
          <p:nvPr/>
        </p:nvSpPr>
        <p:spPr>
          <a:xfrm>
            <a:off x="7188557" y="5700905"/>
            <a:ext cx="88214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Focus is placed on open-source integrations to allow continuous improvement and innovation.</a:t>
            </a:r>
          </a:p>
        </p:txBody>
      </p:sp>
      <p:sp>
        <p:nvSpPr>
          <p:cNvPr id="41" name="TextBox 40">
            <a:extLst>
              <a:ext uri="{FF2B5EF4-FFF2-40B4-BE49-F238E27FC236}">
                <a16:creationId xmlns:a16="http://schemas.microsoft.com/office/drawing/2014/main" id="{6427CE39-5ACE-3D48-546A-A2F98D1C8EEE}"/>
              </a:ext>
            </a:extLst>
          </p:cNvPr>
          <p:cNvSpPr txBox="1"/>
          <p:nvPr/>
        </p:nvSpPr>
        <p:spPr>
          <a:xfrm>
            <a:off x="7210329" y="7657784"/>
            <a:ext cx="88214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Designed to become a competitive alternative to high-cost commercial cybersecurity platforms.</a:t>
            </a:r>
          </a:p>
        </p:txBody>
      </p:sp>
    </p:spTree>
    <p:extLst>
      <p:ext uri="{BB962C8B-B14F-4D97-AF65-F5344CB8AC3E}">
        <p14:creationId xmlns:p14="http://schemas.microsoft.com/office/powerpoint/2010/main" val="10937524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1" nodeType="withEffect">
                                  <p:stCondLst>
                                    <p:cond delay="0"/>
                                  </p:stCondLst>
                                  <p:iterate type="lt">
                                    <p:tmPct val="0"/>
                                  </p:iterate>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mph" presetSubtype="0" fill="hold" grpId="0" nodeType="clickEffect">
                                  <p:stCondLst>
                                    <p:cond delay="0"/>
                                  </p:stCondLst>
                                  <p:iterate type="lt">
                                    <p:tmPct val="2000"/>
                                  </p:iterate>
                                  <p:childTnLst>
                                    <p:set>
                                      <p:cBhvr override="childStyle">
                                        <p:cTn id="25" dur="500" fill="hold"/>
                                        <p:tgtEl>
                                          <p:spTgt spid="12">
                                            <p:txEl>
                                              <p:pRg st="1" end="1"/>
                                            </p:txEl>
                                          </p:spTgt>
                                        </p:tgtEl>
                                        <p:attrNameLst>
                                          <p:attrName>style.textDecorationUnderline</p:attrName>
                                        </p:attrNameLst>
                                      </p:cBhvr>
                                      <p:to>
                                        <p:strVal val="true"/>
                                      </p:to>
                                    </p:set>
                                  </p:childTnLst>
                                </p:cTn>
                              </p:par>
                              <p:par>
                                <p:cTn id="26" presetID="2" presetClass="entr" presetSubtype="2" fill="hold"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2" fill="hold" nodeType="clickEffect">
                                  <p:stCondLst>
                                    <p:cond delay="250"/>
                                  </p:stCondLst>
                                  <p:childTnLst>
                                    <p:anim calcmode="lin" valueType="num">
                                      <p:cBhvr additive="base">
                                        <p:cTn id="33" dur="500"/>
                                        <p:tgtEl>
                                          <p:spTgt spid="36"/>
                                        </p:tgtEl>
                                        <p:attrNameLst>
                                          <p:attrName>ppt_x</p:attrName>
                                        </p:attrNameLst>
                                      </p:cBhvr>
                                      <p:tavLst>
                                        <p:tav tm="0">
                                          <p:val>
                                            <p:strVal val="ppt_x"/>
                                          </p:val>
                                        </p:tav>
                                        <p:tav tm="100000">
                                          <p:val>
                                            <p:strVal val="1+ppt_w/2"/>
                                          </p:val>
                                        </p:tav>
                                      </p:tavLst>
                                    </p:anim>
                                    <p:anim calcmode="lin" valueType="num">
                                      <p:cBhvr additive="base">
                                        <p:cTn id="34" dur="500"/>
                                        <p:tgtEl>
                                          <p:spTgt spid="36"/>
                                        </p:tgtEl>
                                        <p:attrNameLst>
                                          <p:attrName>ppt_y</p:attrName>
                                        </p:attrNameLst>
                                      </p:cBhvr>
                                      <p:tavLst>
                                        <p:tav tm="0">
                                          <p:val>
                                            <p:strVal val="ppt_y"/>
                                          </p:val>
                                        </p:tav>
                                        <p:tav tm="100000">
                                          <p:val>
                                            <p:strVal val="ppt_y"/>
                                          </p:val>
                                        </p:tav>
                                      </p:tavLst>
                                    </p:anim>
                                    <p:set>
                                      <p:cBhvr>
                                        <p:cTn id="35" dur="1" fill="hold">
                                          <p:stCondLst>
                                            <p:cond delay="499"/>
                                          </p:stCondLst>
                                        </p:cTn>
                                        <p:tgtEl>
                                          <p:spTgt spid="36"/>
                                        </p:tgtEl>
                                        <p:attrNameLst>
                                          <p:attrName>style.visibility</p:attrName>
                                        </p:attrNameLst>
                                      </p:cBhvr>
                                      <p:to>
                                        <p:strVal val="hidden"/>
                                      </p:to>
                                    </p:set>
                                  </p:childTnLst>
                                </p:cTn>
                              </p:par>
                            </p:childTnLst>
                          </p:cTn>
                        </p:par>
                        <p:par>
                          <p:cTn id="36" fill="hold">
                            <p:stCondLst>
                              <p:cond delay="750"/>
                            </p:stCondLst>
                            <p:childTnLst>
                              <p:par>
                                <p:cTn id="37" presetID="1" presetClass="exit" presetSubtype="0" fill="hold" grpId="0" nodeType="afterEffect">
                                  <p:stCondLst>
                                    <p:cond delay="0"/>
                                  </p:stCondLst>
                                  <p:childTnLst>
                                    <p:set>
                                      <p:cBhvr>
                                        <p:cTn id="38" dur="1" fill="hold">
                                          <p:stCondLst>
                                            <p:cond delay="0"/>
                                          </p:stCondLst>
                                        </p:cTn>
                                        <p:tgtEl>
                                          <p:spTgt spid="39"/>
                                        </p:tgtEl>
                                        <p:attrNameLst>
                                          <p:attrName>style.visibility</p:attrName>
                                        </p:attrNameLst>
                                      </p:cBhvr>
                                      <p:to>
                                        <p:strVal val="hidden"/>
                                      </p:to>
                                    </p:set>
                                  </p:childTnLst>
                                </p:cTn>
                              </p:par>
                            </p:childTnLst>
                          </p:cTn>
                        </p:par>
                        <p:par>
                          <p:cTn id="39" fill="hold">
                            <p:stCondLst>
                              <p:cond delay="750"/>
                            </p:stCondLst>
                            <p:childTnLst>
                              <p:par>
                                <p:cTn id="40" presetID="1" presetClass="exit" presetSubtype="0" fill="hold" grpId="0" nodeType="afterEffect">
                                  <p:stCondLst>
                                    <p:cond delay="0"/>
                                  </p:stCondLst>
                                  <p:childTnLst>
                                    <p:set>
                                      <p:cBhvr>
                                        <p:cTn id="41" dur="1" fill="hold">
                                          <p:stCondLst>
                                            <p:cond delay="0"/>
                                          </p:stCondLst>
                                        </p:cTn>
                                        <p:tgtEl>
                                          <p:spTgt spid="40"/>
                                        </p:tgtEl>
                                        <p:attrNameLst>
                                          <p:attrName>style.visibility</p:attrName>
                                        </p:attrNameLst>
                                      </p:cBhvr>
                                      <p:to>
                                        <p:strVal val="hidden"/>
                                      </p:to>
                                    </p:set>
                                  </p:childTnLst>
                                </p:cTn>
                              </p:par>
                            </p:childTnLst>
                          </p:cTn>
                        </p:par>
                        <p:par>
                          <p:cTn id="42" fill="hold">
                            <p:stCondLst>
                              <p:cond delay="750"/>
                            </p:stCondLst>
                            <p:childTnLst>
                              <p:par>
                                <p:cTn id="43" presetID="1" presetClass="exit"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2" presetClass="entr" presetSubtype="2" fill="hold" nodeType="withEffect">
                                  <p:stCondLst>
                                    <p:cond delay="25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2" fill="hold" nodeType="clickEffect">
                                  <p:stCondLst>
                                    <p:cond delay="250"/>
                                  </p:stCondLst>
                                  <p:childTnLst>
                                    <p:anim calcmode="lin" valueType="num">
                                      <p:cBhvr additive="base">
                                        <p:cTn id="52" dur="500"/>
                                        <p:tgtEl>
                                          <p:spTgt spid="36"/>
                                        </p:tgtEl>
                                        <p:attrNameLst>
                                          <p:attrName>ppt_x</p:attrName>
                                        </p:attrNameLst>
                                      </p:cBhvr>
                                      <p:tavLst>
                                        <p:tav tm="0">
                                          <p:val>
                                            <p:strVal val="ppt_x"/>
                                          </p:val>
                                        </p:tav>
                                        <p:tav tm="100000">
                                          <p:val>
                                            <p:strVal val="1+ppt_w/2"/>
                                          </p:val>
                                        </p:tav>
                                      </p:tavLst>
                                    </p:anim>
                                    <p:anim calcmode="lin" valueType="num">
                                      <p:cBhvr additive="base">
                                        <p:cTn id="53" dur="500"/>
                                        <p:tgtEl>
                                          <p:spTgt spid="36"/>
                                        </p:tgtEl>
                                        <p:attrNameLst>
                                          <p:attrName>ppt_y</p:attrName>
                                        </p:attrNameLst>
                                      </p:cBhvr>
                                      <p:tavLst>
                                        <p:tav tm="0">
                                          <p:val>
                                            <p:strVal val="ppt_y"/>
                                          </p:val>
                                        </p:tav>
                                        <p:tav tm="100000">
                                          <p:val>
                                            <p:strVal val="ppt_y"/>
                                          </p:val>
                                        </p:tav>
                                      </p:tavLst>
                                    </p:anim>
                                    <p:set>
                                      <p:cBhvr>
                                        <p:cTn id="54" dur="1" fill="hold">
                                          <p:stCondLst>
                                            <p:cond delay="499"/>
                                          </p:stCondLst>
                                        </p:cTn>
                                        <p:tgtEl>
                                          <p:spTgt spid="36"/>
                                        </p:tgtEl>
                                        <p:attrNameLst>
                                          <p:attrName>style.visibility</p:attrName>
                                        </p:attrNameLst>
                                      </p:cBhvr>
                                      <p:to>
                                        <p:strVal val="hidden"/>
                                      </p:to>
                                    </p:set>
                                  </p:childTnLst>
                                </p:cTn>
                              </p:par>
                              <p:par>
                                <p:cTn id="55" presetID="2" presetClass="entr" presetSubtype="2" fill="hold"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xit" presetSubtype="2" fill="hold" nodeType="clickEffect">
                                  <p:stCondLst>
                                    <p:cond delay="250"/>
                                  </p:stCondLst>
                                  <p:childTnLst>
                                    <p:anim calcmode="lin" valueType="num">
                                      <p:cBhvr additive="base">
                                        <p:cTn id="62" dur="500"/>
                                        <p:tgtEl>
                                          <p:spTgt spid="36"/>
                                        </p:tgtEl>
                                        <p:attrNameLst>
                                          <p:attrName>ppt_x</p:attrName>
                                        </p:attrNameLst>
                                      </p:cBhvr>
                                      <p:tavLst>
                                        <p:tav tm="0">
                                          <p:val>
                                            <p:strVal val="ppt_x"/>
                                          </p:val>
                                        </p:tav>
                                        <p:tav tm="100000">
                                          <p:val>
                                            <p:strVal val="1+ppt_w/2"/>
                                          </p:val>
                                        </p:tav>
                                      </p:tavLst>
                                    </p:anim>
                                    <p:anim calcmode="lin" valueType="num">
                                      <p:cBhvr additive="base">
                                        <p:cTn id="63" dur="500"/>
                                        <p:tgtEl>
                                          <p:spTgt spid="36"/>
                                        </p:tgtEl>
                                        <p:attrNameLst>
                                          <p:attrName>ppt_y</p:attrName>
                                        </p:attrNameLst>
                                      </p:cBhvr>
                                      <p:tavLst>
                                        <p:tav tm="0">
                                          <p:val>
                                            <p:strVal val="ppt_y"/>
                                          </p:val>
                                        </p:tav>
                                        <p:tav tm="100000">
                                          <p:val>
                                            <p:strVal val="ppt_y"/>
                                          </p:val>
                                        </p:tav>
                                      </p:tavLst>
                                    </p:anim>
                                    <p:set>
                                      <p:cBhvr>
                                        <p:cTn id="64" dur="1" fill="hold">
                                          <p:stCondLst>
                                            <p:cond delay="499"/>
                                          </p:stCondLst>
                                        </p:cTn>
                                        <p:tgtEl>
                                          <p:spTgt spid="36"/>
                                        </p:tgtEl>
                                        <p:attrNameLst>
                                          <p:attrName>style.visibility</p:attrName>
                                        </p:attrNameLst>
                                      </p:cBhvr>
                                      <p:to>
                                        <p:strVal val="hidden"/>
                                      </p:to>
                                    </p:set>
                                  </p:childTnLst>
                                </p:cTn>
                              </p:par>
                              <p:par>
                                <p:cTn id="65" presetID="2" presetClass="entr" presetSubtype="2" fill="hold" nodeType="withEffect">
                                  <p:stCondLst>
                                    <p:cond delay="25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1+#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3" grpId="0"/>
      <p:bldP spid="12" grpId="0" build="p"/>
      <p:bldP spid="12" grpId="1" build="allAtOnce"/>
      <p:bldP spid="39" grpId="0"/>
      <p:bldP spid="40"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42ED6-21A3-44D5-C61E-75A8269A3449}"/>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54AB26FB-7838-2C56-B5D2-439226CF980D}"/>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E6EF94F6-FBD8-3D98-7362-C3BB7948661E}"/>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 - 4</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6820CE97-4DA0-1356-80C1-2D78EA550BAE}"/>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14/10</a:t>
            </a:r>
          </a:p>
        </p:txBody>
      </p:sp>
      <p:sp>
        <p:nvSpPr>
          <p:cNvPr id="26" name="Rectangle 25">
            <a:extLst>
              <a:ext uri="{FF2B5EF4-FFF2-40B4-BE49-F238E27FC236}">
                <a16:creationId xmlns:a16="http://schemas.microsoft.com/office/drawing/2014/main" id="{3BC38A8F-725E-78FF-CA06-081C9486D2E4}"/>
              </a:ext>
            </a:extLst>
          </p:cNvPr>
          <p:cNvSpPr/>
          <p:nvPr/>
        </p:nvSpPr>
        <p:spPr>
          <a:xfrm>
            <a:off x="381000" y="2857500"/>
            <a:ext cx="6019800" cy="7239000"/>
          </a:xfrm>
          <a:prstGeom prst="rect">
            <a:avLst/>
          </a:prstGeom>
          <a:solidFill>
            <a:schemeClr val="bg2">
              <a:lumMod val="50000"/>
              <a:alpha val="57000"/>
            </a:schemeClr>
          </a:solidFill>
          <a:ln>
            <a:noFill/>
          </a:ln>
          <a:effectLst>
            <a:glow rad="38100">
              <a:schemeClr val="accent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2">
            <a:extLst>
              <a:ext uri="{FF2B5EF4-FFF2-40B4-BE49-F238E27FC236}">
                <a16:creationId xmlns:a16="http://schemas.microsoft.com/office/drawing/2014/main" id="{7BF629DD-C28E-7491-F84B-496F255919B5}"/>
              </a:ext>
            </a:extLst>
          </p:cNvPr>
          <p:cNvSpPr txBox="1"/>
          <p:nvPr/>
        </p:nvSpPr>
        <p:spPr>
          <a:xfrm>
            <a:off x="202634" y="3515766"/>
            <a:ext cx="6067537" cy="458202"/>
          </a:xfrm>
          <a:prstGeom prst="rect">
            <a:avLst/>
          </a:prstGeom>
        </p:spPr>
        <p:txBody>
          <a:bodyPr wrap="square" lIns="0" tIns="0" rIns="0" bIns="0" rtlCol="0" anchor="t">
            <a:spAutoFit/>
          </a:bodyPr>
          <a:lstStyle/>
          <a:p>
            <a:pPr marL="0" lvl="0" indent="0" algn="ctr">
              <a:lnSpc>
                <a:spcPts val="2859"/>
              </a:lnSpc>
              <a:spcBef>
                <a:spcPct val="0"/>
              </a:spcBef>
            </a:pPr>
            <a:r>
              <a:rPr lang="en-US" sz="5400" b="1" dirty="0">
                <a:solidFill>
                  <a:srgbClr val="000000"/>
                </a:solidFill>
                <a:latin typeface="Abril Fatface" panose="02000503000000020003" pitchFamily="2" charset="0"/>
                <a:ea typeface="Garet"/>
                <a:cs typeface="Garet"/>
                <a:sym typeface="Garet"/>
              </a:rPr>
              <a:t>Gaps &amp; Biases</a:t>
            </a:r>
          </a:p>
        </p:txBody>
      </p:sp>
      <p:sp>
        <p:nvSpPr>
          <p:cNvPr id="12" name="TextBox 9">
            <a:extLst>
              <a:ext uri="{FF2B5EF4-FFF2-40B4-BE49-F238E27FC236}">
                <a16:creationId xmlns:a16="http://schemas.microsoft.com/office/drawing/2014/main" id="{7FA04D3E-B42B-6096-0937-E08AB40123FA}"/>
              </a:ext>
            </a:extLst>
          </p:cNvPr>
          <p:cNvSpPr txBox="1"/>
          <p:nvPr/>
        </p:nvSpPr>
        <p:spPr>
          <a:xfrm>
            <a:off x="-902714" y="4954622"/>
            <a:ext cx="7854910"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Fragmented Tools</a:t>
            </a:r>
          </a:p>
        </p:txBody>
      </p:sp>
      <p:cxnSp>
        <p:nvCxnSpPr>
          <p:cNvPr id="5" name="Google Shape;631;p39">
            <a:extLst>
              <a:ext uri="{FF2B5EF4-FFF2-40B4-BE49-F238E27FC236}">
                <a16:creationId xmlns:a16="http://schemas.microsoft.com/office/drawing/2014/main" id="{5A1A3311-DBBC-1A91-2AF1-B8C84FC495ED}"/>
              </a:ext>
            </a:extLst>
          </p:cNvPr>
          <p:cNvCxnSpPr>
            <a:cxnSpLocks/>
          </p:cNvCxnSpPr>
          <p:nvPr/>
        </p:nvCxnSpPr>
        <p:spPr>
          <a:xfrm>
            <a:off x="578307" y="4251380"/>
            <a:ext cx="51999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7" name="TextBox 9">
            <a:extLst>
              <a:ext uri="{FF2B5EF4-FFF2-40B4-BE49-F238E27FC236}">
                <a16:creationId xmlns:a16="http://schemas.microsoft.com/office/drawing/2014/main" id="{5E69403F-ECF3-C5FB-C994-2C2F403E2C27}"/>
              </a:ext>
            </a:extLst>
          </p:cNvPr>
          <p:cNvSpPr txBox="1"/>
          <p:nvPr/>
        </p:nvSpPr>
        <p:spPr>
          <a:xfrm>
            <a:off x="-1068252" y="5555021"/>
            <a:ext cx="8513750"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Lack of Intelligence</a:t>
            </a:r>
          </a:p>
        </p:txBody>
      </p:sp>
      <p:sp>
        <p:nvSpPr>
          <p:cNvPr id="10" name="TextBox 9">
            <a:extLst>
              <a:ext uri="{FF2B5EF4-FFF2-40B4-BE49-F238E27FC236}">
                <a16:creationId xmlns:a16="http://schemas.microsoft.com/office/drawing/2014/main" id="{1D51521F-DE97-5EA9-EDB1-B55AAAF19B7A}"/>
              </a:ext>
            </a:extLst>
          </p:cNvPr>
          <p:cNvSpPr txBox="1"/>
          <p:nvPr/>
        </p:nvSpPr>
        <p:spPr>
          <a:xfrm>
            <a:off x="-1068252" y="6200743"/>
            <a:ext cx="8007440" cy="789319"/>
          </a:xfrm>
          <a:prstGeom prst="rect">
            <a:avLst/>
          </a:prstGeom>
        </p:spPr>
        <p:txBody>
          <a:bodyPr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Reactive Defense </a:t>
            </a:r>
          </a:p>
        </p:txBody>
      </p:sp>
      <p:sp>
        <p:nvSpPr>
          <p:cNvPr id="16" name="TextBox 9">
            <a:extLst>
              <a:ext uri="{FF2B5EF4-FFF2-40B4-BE49-F238E27FC236}">
                <a16:creationId xmlns:a16="http://schemas.microsoft.com/office/drawing/2014/main" id="{5C16D30B-AF23-5B2E-D7F9-BFE9041BEDD9}"/>
              </a:ext>
            </a:extLst>
          </p:cNvPr>
          <p:cNvSpPr txBox="1"/>
          <p:nvPr/>
        </p:nvSpPr>
        <p:spPr>
          <a:xfrm>
            <a:off x="-409045" y="6824002"/>
            <a:ext cx="4929073"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solidFill>
                  <a:srgbClr val="000000"/>
                </a:solidFill>
                <a:latin typeface="Garet"/>
                <a:ea typeface="Garet"/>
                <a:cs typeface="Garet"/>
                <a:sym typeface="Garet"/>
              </a:rPr>
              <a:t>Expenses</a:t>
            </a:r>
          </a:p>
        </p:txBody>
      </p:sp>
      <p:grpSp>
        <p:nvGrpSpPr>
          <p:cNvPr id="36" name="Group 35">
            <a:extLst>
              <a:ext uri="{FF2B5EF4-FFF2-40B4-BE49-F238E27FC236}">
                <a16:creationId xmlns:a16="http://schemas.microsoft.com/office/drawing/2014/main" id="{F9408883-FDE4-852D-A785-8B164C671978}"/>
              </a:ext>
            </a:extLst>
          </p:cNvPr>
          <p:cNvGrpSpPr/>
          <p:nvPr/>
        </p:nvGrpSpPr>
        <p:grpSpPr>
          <a:xfrm>
            <a:off x="6689818" y="2798907"/>
            <a:ext cx="12496800" cy="7356186"/>
            <a:chOff x="6689818" y="2798907"/>
            <a:chExt cx="12496800" cy="7356186"/>
          </a:xfrm>
        </p:grpSpPr>
        <p:sp>
          <p:nvSpPr>
            <p:cNvPr id="24" name="Freeform 4">
              <a:extLst>
                <a:ext uri="{FF2B5EF4-FFF2-40B4-BE49-F238E27FC236}">
                  <a16:creationId xmlns:a16="http://schemas.microsoft.com/office/drawing/2014/main" id="{955D2257-D2E2-174A-6B0B-3C44EDD0A02E}"/>
                </a:ext>
              </a:extLst>
            </p:cNvPr>
            <p:cNvSpPr>
              <a:spLocks/>
            </p:cNvSpPr>
            <p:nvPr/>
          </p:nvSpPr>
          <p:spPr>
            <a:xfrm rot="10800000">
              <a:off x="6689818" y="2798907"/>
              <a:ext cx="12496800" cy="7356186"/>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ctr"/>
              <a:endParaRPr lang="en-US" dirty="0"/>
            </a:p>
          </p:txBody>
        </p:sp>
        <p:sp>
          <p:nvSpPr>
            <p:cNvPr id="35" name="Rectangle 34">
              <a:extLst>
                <a:ext uri="{FF2B5EF4-FFF2-40B4-BE49-F238E27FC236}">
                  <a16:creationId xmlns:a16="http://schemas.microsoft.com/office/drawing/2014/main" id="{4D3958A3-AC79-7E74-2774-A2811506A3A8}"/>
                </a:ext>
              </a:extLst>
            </p:cNvPr>
            <p:cNvSpPr>
              <a:spLocks/>
            </p:cNvSpPr>
            <p:nvPr/>
          </p:nvSpPr>
          <p:spPr>
            <a:xfrm>
              <a:off x="10455182" y="5970801"/>
              <a:ext cx="5791200" cy="2819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9A05C89A-AFA7-6898-C39D-2E2FC1827307}"/>
              </a:ext>
            </a:extLst>
          </p:cNvPr>
          <p:cNvSpPr txBox="1"/>
          <p:nvPr/>
        </p:nvSpPr>
        <p:spPr>
          <a:xfrm>
            <a:off x="7180536" y="3375535"/>
            <a:ext cx="5757682" cy="584775"/>
          </a:xfrm>
          <a:prstGeom prst="rect">
            <a:avLst/>
          </a:prstGeom>
          <a:noFill/>
        </p:spPr>
        <p:txBody>
          <a:bodyPr wrap="square" rtlCol="0">
            <a:spAutoFit/>
          </a:bodyPr>
          <a:lstStyle/>
          <a:p>
            <a:r>
              <a:rPr lang="en-US" sz="3200" dirty="0">
                <a:solidFill>
                  <a:schemeClr val="bg1"/>
                </a:solidFill>
              </a:rPr>
              <a:t>Fragmented Tools</a:t>
            </a:r>
          </a:p>
        </p:txBody>
      </p:sp>
      <p:sp>
        <p:nvSpPr>
          <p:cNvPr id="39" name="TextBox 38">
            <a:extLst>
              <a:ext uri="{FF2B5EF4-FFF2-40B4-BE49-F238E27FC236}">
                <a16:creationId xmlns:a16="http://schemas.microsoft.com/office/drawing/2014/main" id="{942964A8-A145-7600-812E-818B71665E30}"/>
              </a:ext>
            </a:extLst>
          </p:cNvPr>
          <p:cNvSpPr txBox="1"/>
          <p:nvPr/>
        </p:nvSpPr>
        <p:spPr>
          <a:xfrm>
            <a:off x="7180536" y="4914688"/>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SOCs rely on multiple, disconnected tools for detection and response.</a:t>
            </a:r>
          </a:p>
        </p:txBody>
      </p:sp>
      <p:sp>
        <p:nvSpPr>
          <p:cNvPr id="40" name="TextBox 39">
            <a:extLst>
              <a:ext uri="{FF2B5EF4-FFF2-40B4-BE49-F238E27FC236}">
                <a16:creationId xmlns:a16="http://schemas.microsoft.com/office/drawing/2014/main" id="{4AD3ECEF-47FF-063F-83A9-076E68F5CC64}"/>
              </a:ext>
            </a:extLst>
          </p:cNvPr>
          <p:cNvSpPr txBox="1"/>
          <p:nvPr/>
        </p:nvSpPr>
        <p:spPr>
          <a:xfrm>
            <a:off x="7190845" y="7277897"/>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This fragmentation creates alert overload, and slow decision-making.</a:t>
            </a:r>
          </a:p>
        </p:txBody>
      </p:sp>
      <p:sp>
        <p:nvSpPr>
          <p:cNvPr id="2" name="TextBox 9">
            <a:extLst>
              <a:ext uri="{FF2B5EF4-FFF2-40B4-BE49-F238E27FC236}">
                <a16:creationId xmlns:a16="http://schemas.microsoft.com/office/drawing/2014/main" id="{5DC9E245-799E-630F-2590-8E2338F5DD5F}"/>
              </a:ext>
            </a:extLst>
          </p:cNvPr>
          <p:cNvSpPr txBox="1"/>
          <p:nvPr/>
        </p:nvSpPr>
        <p:spPr>
          <a:xfrm>
            <a:off x="-409045" y="7502899"/>
            <a:ext cx="4929073"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p:txBody>
      </p:sp>
      <p:sp>
        <p:nvSpPr>
          <p:cNvPr id="4" name="TextBox 3">
            <a:extLst>
              <a:ext uri="{FF2B5EF4-FFF2-40B4-BE49-F238E27FC236}">
                <a16:creationId xmlns:a16="http://schemas.microsoft.com/office/drawing/2014/main" id="{EBA27F2A-F3D7-8339-2B1C-551E3D1E284F}"/>
              </a:ext>
            </a:extLst>
          </p:cNvPr>
          <p:cNvSpPr txBox="1"/>
          <p:nvPr/>
        </p:nvSpPr>
        <p:spPr>
          <a:xfrm>
            <a:off x="7180536" y="3407646"/>
            <a:ext cx="5757682" cy="584775"/>
          </a:xfrm>
          <a:prstGeom prst="rect">
            <a:avLst/>
          </a:prstGeom>
          <a:noFill/>
        </p:spPr>
        <p:txBody>
          <a:bodyPr wrap="square" rtlCol="0">
            <a:spAutoFit/>
          </a:bodyPr>
          <a:lstStyle/>
          <a:p>
            <a:r>
              <a:rPr lang="en-US" sz="3200" dirty="0">
                <a:solidFill>
                  <a:schemeClr val="bg1"/>
                </a:solidFill>
              </a:rPr>
              <a:t>Lack of Intelligence</a:t>
            </a:r>
          </a:p>
        </p:txBody>
      </p:sp>
      <p:sp>
        <p:nvSpPr>
          <p:cNvPr id="6" name="TextBox 5">
            <a:extLst>
              <a:ext uri="{FF2B5EF4-FFF2-40B4-BE49-F238E27FC236}">
                <a16:creationId xmlns:a16="http://schemas.microsoft.com/office/drawing/2014/main" id="{6581416A-1FC1-E939-1DB7-F776B6196C98}"/>
              </a:ext>
            </a:extLst>
          </p:cNvPr>
          <p:cNvSpPr txBox="1"/>
          <p:nvPr/>
        </p:nvSpPr>
        <p:spPr>
          <a:xfrm>
            <a:off x="7206887" y="4872227"/>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Most SOAR tools use </a:t>
            </a:r>
            <a:r>
              <a:rPr lang="en-US" sz="2800" b="1" dirty="0">
                <a:solidFill>
                  <a:schemeClr val="bg1"/>
                </a:solidFill>
                <a:latin typeface="Consolas" panose="020B0609020204030204" pitchFamily="49" charset="0"/>
              </a:rPr>
              <a:t>static, rule-based logic</a:t>
            </a:r>
            <a:r>
              <a:rPr lang="en-US" sz="2800" dirty="0">
                <a:solidFill>
                  <a:schemeClr val="bg1"/>
                </a:solidFill>
                <a:latin typeface="Consolas" panose="020B0609020204030204" pitchFamily="49" charset="0"/>
              </a:rPr>
              <a:t>.</a:t>
            </a:r>
          </a:p>
        </p:txBody>
      </p:sp>
      <p:sp>
        <p:nvSpPr>
          <p:cNvPr id="11" name="TextBox 10">
            <a:extLst>
              <a:ext uri="{FF2B5EF4-FFF2-40B4-BE49-F238E27FC236}">
                <a16:creationId xmlns:a16="http://schemas.microsoft.com/office/drawing/2014/main" id="{28BB02F3-177E-710D-E055-227662647A43}"/>
              </a:ext>
            </a:extLst>
          </p:cNvPr>
          <p:cNvSpPr txBox="1"/>
          <p:nvPr/>
        </p:nvSpPr>
        <p:spPr>
          <a:xfrm>
            <a:off x="7180536" y="6011376"/>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No adaptive or contextual understanding of threats.</a:t>
            </a:r>
          </a:p>
        </p:txBody>
      </p:sp>
      <p:sp>
        <p:nvSpPr>
          <p:cNvPr id="13" name="TextBox 12">
            <a:extLst>
              <a:ext uri="{FF2B5EF4-FFF2-40B4-BE49-F238E27FC236}">
                <a16:creationId xmlns:a16="http://schemas.microsoft.com/office/drawing/2014/main" id="{4A39A45B-9742-81D3-84EA-2EB7204E03D3}"/>
              </a:ext>
            </a:extLst>
          </p:cNvPr>
          <p:cNvSpPr txBox="1"/>
          <p:nvPr/>
        </p:nvSpPr>
        <p:spPr>
          <a:xfrm>
            <a:off x="7180536" y="7277897"/>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No dynamic automated actions which leads to delays and useless overload work.</a:t>
            </a:r>
          </a:p>
        </p:txBody>
      </p:sp>
      <p:sp>
        <p:nvSpPr>
          <p:cNvPr id="14" name="TextBox 13">
            <a:extLst>
              <a:ext uri="{FF2B5EF4-FFF2-40B4-BE49-F238E27FC236}">
                <a16:creationId xmlns:a16="http://schemas.microsoft.com/office/drawing/2014/main" id="{2EE35617-A956-6E9A-59C3-DE3586E1398D}"/>
              </a:ext>
            </a:extLst>
          </p:cNvPr>
          <p:cNvSpPr txBox="1"/>
          <p:nvPr/>
        </p:nvSpPr>
        <p:spPr>
          <a:xfrm>
            <a:off x="7242982" y="3333074"/>
            <a:ext cx="5757682" cy="584775"/>
          </a:xfrm>
          <a:prstGeom prst="rect">
            <a:avLst/>
          </a:prstGeom>
          <a:noFill/>
        </p:spPr>
        <p:txBody>
          <a:bodyPr wrap="square" rtlCol="0">
            <a:spAutoFit/>
          </a:bodyPr>
          <a:lstStyle/>
          <a:p>
            <a:r>
              <a:rPr lang="en-US" sz="3200" dirty="0">
                <a:solidFill>
                  <a:schemeClr val="bg1"/>
                </a:solidFill>
              </a:rPr>
              <a:t>Reactive Defense </a:t>
            </a:r>
          </a:p>
        </p:txBody>
      </p:sp>
      <p:sp>
        <p:nvSpPr>
          <p:cNvPr id="15" name="TextBox 14">
            <a:extLst>
              <a:ext uri="{FF2B5EF4-FFF2-40B4-BE49-F238E27FC236}">
                <a16:creationId xmlns:a16="http://schemas.microsoft.com/office/drawing/2014/main" id="{1C2455B5-5819-2159-8879-516D1C564C29}"/>
              </a:ext>
            </a:extLst>
          </p:cNvPr>
          <p:cNvSpPr txBox="1"/>
          <p:nvPr/>
        </p:nvSpPr>
        <p:spPr>
          <a:xfrm>
            <a:off x="7180536" y="4914688"/>
            <a:ext cx="8821464"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More focused on static rules.</a:t>
            </a:r>
          </a:p>
        </p:txBody>
      </p:sp>
      <p:sp>
        <p:nvSpPr>
          <p:cNvPr id="17" name="TextBox 16">
            <a:extLst>
              <a:ext uri="{FF2B5EF4-FFF2-40B4-BE49-F238E27FC236}">
                <a16:creationId xmlns:a16="http://schemas.microsoft.com/office/drawing/2014/main" id="{C75AF249-F8D5-6ED6-B718-4711565B9EB3}"/>
              </a:ext>
            </a:extLst>
          </p:cNvPr>
          <p:cNvSpPr txBox="1"/>
          <p:nvPr/>
        </p:nvSpPr>
        <p:spPr>
          <a:xfrm>
            <a:off x="7170227" y="6011375"/>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No adaptive or dynamic defensive methodology.</a:t>
            </a:r>
          </a:p>
        </p:txBody>
      </p:sp>
      <p:sp>
        <p:nvSpPr>
          <p:cNvPr id="18" name="TextBox 17">
            <a:extLst>
              <a:ext uri="{FF2B5EF4-FFF2-40B4-BE49-F238E27FC236}">
                <a16:creationId xmlns:a16="http://schemas.microsoft.com/office/drawing/2014/main" id="{652FA197-C71D-9B60-0D35-5642EBE65359}"/>
              </a:ext>
            </a:extLst>
          </p:cNvPr>
          <p:cNvSpPr txBox="1"/>
          <p:nvPr/>
        </p:nvSpPr>
        <p:spPr>
          <a:xfrm>
            <a:off x="7170227" y="7288988"/>
            <a:ext cx="8821464"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Mitigation comes after incidents, no chance for automatic evolution.</a:t>
            </a:r>
          </a:p>
        </p:txBody>
      </p:sp>
      <p:sp>
        <p:nvSpPr>
          <p:cNvPr id="19" name="TextBox 18">
            <a:extLst>
              <a:ext uri="{FF2B5EF4-FFF2-40B4-BE49-F238E27FC236}">
                <a16:creationId xmlns:a16="http://schemas.microsoft.com/office/drawing/2014/main" id="{AB0FFEFD-111C-5383-4811-7244AA89C351}"/>
              </a:ext>
            </a:extLst>
          </p:cNvPr>
          <p:cNvSpPr txBox="1"/>
          <p:nvPr/>
        </p:nvSpPr>
        <p:spPr>
          <a:xfrm>
            <a:off x="7170227" y="3341517"/>
            <a:ext cx="5757682" cy="584775"/>
          </a:xfrm>
          <a:prstGeom prst="rect">
            <a:avLst/>
          </a:prstGeom>
          <a:noFill/>
        </p:spPr>
        <p:txBody>
          <a:bodyPr wrap="square" rtlCol="0">
            <a:spAutoFit/>
          </a:bodyPr>
          <a:lstStyle/>
          <a:p>
            <a:r>
              <a:rPr lang="en-US" sz="3200" dirty="0">
                <a:solidFill>
                  <a:schemeClr val="bg1"/>
                </a:solidFill>
              </a:rPr>
              <a:t>Expenses</a:t>
            </a:r>
          </a:p>
        </p:txBody>
      </p:sp>
      <p:sp>
        <p:nvSpPr>
          <p:cNvPr id="20" name="TextBox 19">
            <a:extLst>
              <a:ext uri="{FF2B5EF4-FFF2-40B4-BE49-F238E27FC236}">
                <a16:creationId xmlns:a16="http://schemas.microsoft.com/office/drawing/2014/main" id="{0824F31F-45BB-2CE9-D478-0CB0C6616EAB}"/>
              </a:ext>
            </a:extLst>
          </p:cNvPr>
          <p:cNvSpPr txBox="1"/>
          <p:nvPr/>
        </p:nvSpPr>
        <p:spPr>
          <a:xfrm>
            <a:off x="7154750" y="4881890"/>
            <a:ext cx="8821464"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AI-Driven SIEMs are very expensive.</a:t>
            </a:r>
          </a:p>
        </p:txBody>
      </p:sp>
      <p:sp>
        <p:nvSpPr>
          <p:cNvPr id="22" name="TextBox 21">
            <a:extLst>
              <a:ext uri="{FF2B5EF4-FFF2-40B4-BE49-F238E27FC236}">
                <a16:creationId xmlns:a16="http://schemas.microsoft.com/office/drawing/2014/main" id="{66CDD9E2-41ED-D2C3-3669-4B0FC35D36DE}"/>
              </a:ext>
            </a:extLst>
          </p:cNvPr>
          <p:cNvSpPr txBox="1"/>
          <p:nvPr/>
        </p:nvSpPr>
        <p:spPr>
          <a:xfrm>
            <a:off x="7178813" y="6631008"/>
            <a:ext cx="882146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Consolas" panose="020B0609020204030204" pitchFamily="49" charset="0"/>
              </a:rPr>
              <a:t>Enterprise SOAR and security applications are expensive, excluding startups and smaller SOCs.</a:t>
            </a:r>
          </a:p>
        </p:txBody>
      </p:sp>
    </p:spTree>
    <p:extLst>
      <p:ext uri="{BB962C8B-B14F-4D97-AF65-F5344CB8AC3E}">
        <p14:creationId xmlns:p14="http://schemas.microsoft.com/office/powerpoint/2010/main" val="4000202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1" nodeType="withEffect">
                                  <p:stCondLst>
                                    <p:cond delay="0"/>
                                  </p:stCondLst>
                                  <p:iterate type="lt">
                                    <p:tmPct val="0"/>
                                  </p:iterate>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par>
                                <p:cTn id="22" presetID="10" presetClass="entr" presetSubtype="0" fill="hold" grpId="1" nodeType="withEffect">
                                  <p:stCondLst>
                                    <p:cond delay="0"/>
                                  </p:stCondLst>
                                  <p:iterate type="lt">
                                    <p:tmPct val="0"/>
                                  </p:iterate>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par>
                                <p:cTn id="25" presetID="10" presetClass="entr" presetSubtype="0" fill="hold" grpId="1" nodeType="withEffect">
                                  <p:stCondLst>
                                    <p:cond delay="0"/>
                                  </p:stCondLst>
                                  <p:iterate type="lt">
                                    <p:tmPct val="0"/>
                                  </p:iterate>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par>
                                <p:cTn id="28" presetID="10" presetClass="entr" presetSubtype="0" fill="hold" grpId="1" nodeType="withEffect">
                                  <p:stCondLst>
                                    <p:cond delay="0"/>
                                  </p:stCondLst>
                                  <p:iterate type="lt">
                                    <p:tmPct val="0"/>
                                  </p:iterate>
                                  <p:childTnLst>
                                    <p:set>
                                      <p:cBhvr>
                                        <p:cTn id="29" dur="1" fill="hold">
                                          <p:stCondLst>
                                            <p:cond delay="0"/>
                                          </p:stCondLst>
                                        </p:cTn>
                                        <p:tgtEl>
                                          <p:spTgt spid="16">
                                            <p:txEl>
                                              <p:pRg st="1" end="1"/>
                                            </p:txEl>
                                          </p:spTgt>
                                        </p:tgtEl>
                                        <p:attrNameLst>
                                          <p:attrName>style.visibility</p:attrName>
                                        </p:attrNameLst>
                                      </p:cBhvr>
                                      <p:to>
                                        <p:strVal val="visible"/>
                                      </p:to>
                                    </p:set>
                                    <p:animEffect transition="in" filter="fade">
                                      <p:cBhvr>
                                        <p:cTn id="30" dur="500"/>
                                        <p:tgtEl>
                                          <p:spTgt spid="1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mph" presetSubtype="0" fill="hold" grpId="0" nodeType="clickEffect">
                                  <p:stCondLst>
                                    <p:cond delay="0"/>
                                  </p:stCondLst>
                                  <p:iterate type="lt">
                                    <p:tmPct val="2000"/>
                                  </p:iterate>
                                  <p:childTnLst>
                                    <p:set>
                                      <p:cBhvr override="childStyle">
                                        <p:cTn id="34" dur="500" fill="hold"/>
                                        <p:tgtEl>
                                          <p:spTgt spid="12">
                                            <p:txEl>
                                              <p:pRg st="1" end="1"/>
                                            </p:txEl>
                                          </p:spTgt>
                                        </p:tgtEl>
                                        <p:attrNameLst>
                                          <p:attrName>style.textDecorationUnderline</p:attrName>
                                        </p:attrNameLst>
                                      </p:cBhvr>
                                      <p:to>
                                        <p:strVal val="true"/>
                                      </p:to>
                                    </p:set>
                                  </p:childTnLst>
                                </p:cTn>
                              </p:par>
                              <p:par>
                                <p:cTn id="35" presetID="2" presetClass="entr" presetSubtype="2" fill="hold" nodeType="withEffect">
                                  <p:stCondLst>
                                    <p:cond delay="25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1+#ppt_w/2"/>
                                          </p:val>
                                        </p:tav>
                                        <p:tav tm="100000">
                                          <p:val>
                                            <p:strVal val="#ppt_x"/>
                                          </p:val>
                                        </p:tav>
                                      </p:tavLst>
                                    </p:anim>
                                    <p:anim calcmode="lin" valueType="num">
                                      <p:cBhvr additive="base">
                                        <p:cTn id="3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2" fill="hold" nodeType="clickEffect">
                                  <p:stCondLst>
                                    <p:cond delay="250"/>
                                  </p:stCondLst>
                                  <p:childTnLst>
                                    <p:anim calcmode="lin" valueType="num">
                                      <p:cBhvr additive="base">
                                        <p:cTn id="42" dur="500"/>
                                        <p:tgtEl>
                                          <p:spTgt spid="36"/>
                                        </p:tgtEl>
                                        <p:attrNameLst>
                                          <p:attrName>ppt_x</p:attrName>
                                        </p:attrNameLst>
                                      </p:cBhvr>
                                      <p:tavLst>
                                        <p:tav tm="0">
                                          <p:val>
                                            <p:strVal val="ppt_x"/>
                                          </p:val>
                                        </p:tav>
                                        <p:tav tm="100000">
                                          <p:val>
                                            <p:strVal val="1+ppt_w/2"/>
                                          </p:val>
                                        </p:tav>
                                      </p:tavLst>
                                    </p:anim>
                                    <p:anim calcmode="lin" valueType="num">
                                      <p:cBhvr additive="base">
                                        <p:cTn id="43" dur="500"/>
                                        <p:tgtEl>
                                          <p:spTgt spid="36"/>
                                        </p:tgtEl>
                                        <p:attrNameLst>
                                          <p:attrName>ppt_y</p:attrName>
                                        </p:attrNameLst>
                                      </p:cBhvr>
                                      <p:tavLst>
                                        <p:tav tm="0">
                                          <p:val>
                                            <p:strVal val="ppt_y"/>
                                          </p:val>
                                        </p:tav>
                                        <p:tav tm="100000">
                                          <p:val>
                                            <p:strVal val="ppt_y"/>
                                          </p:val>
                                        </p:tav>
                                      </p:tavLst>
                                    </p:anim>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750"/>
                            </p:stCondLst>
                            <p:childTnLst>
                              <p:par>
                                <p:cTn id="46" presetID="1" presetClass="exit"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hidden"/>
                                      </p:to>
                                    </p:set>
                                  </p:childTnLst>
                                </p:cTn>
                              </p:par>
                            </p:childTnLst>
                          </p:cTn>
                        </p:par>
                        <p:par>
                          <p:cTn id="48" fill="hold">
                            <p:stCondLst>
                              <p:cond delay="750"/>
                            </p:stCondLst>
                            <p:childTnLst>
                              <p:par>
                                <p:cTn id="49" presetID="1" presetClass="exit"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hidden"/>
                                      </p:to>
                                    </p:set>
                                  </p:childTnLst>
                                </p:cTn>
                              </p:par>
                            </p:childTnLst>
                          </p:cTn>
                        </p:par>
                        <p:par>
                          <p:cTn id="51" fill="hold">
                            <p:stCondLst>
                              <p:cond delay="750"/>
                            </p:stCondLst>
                            <p:childTnLst>
                              <p:par>
                                <p:cTn id="52" presetID="1" presetClass="exit" presetSubtype="0" fill="hold" grpId="0" nodeType="afterEffect">
                                  <p:stCondLst>
                                    <p:cond delay="0"/>
                                  </p:stCondLst>
                                  <p:childTnLst>
                                    <p:set>
                                      <p:cBhvr>
                                        <p:cTn id="53" dur="1" fill="hold">
                                          <p:stCondLst>
                                            <p:cond delay="0"/>
                                          </p:stCondLst>
                                        </p:cTn>
                                        <p:tgtEl>
                                          <p:spTgt spid="4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8" presetClass="emph" presetSubtype="0" fill="hold" grpId="0" nodeType="clickEffect">
                                  <p:stCondLst>
                                    <p:cond delay="0"/>
                                  </p:stCondLst>
                                  <p:iterate type="lt">
                                    <p:tmPct val="2000"/>
                                  </p:iterate>
                                  <p:childTnLst>
                                    <p:set>
                                      <p:cBhvr override="childStyle">
                                        <p:cTn id="57" dur="500" fill="hold"/>
                                        <p:tgtEl>
                                          <p:spTgt spid="7">
                                            <p:txEl>
                                              <p:pRg st="1" end="1"/>
                                            </p:txEl>
                                          </p:spTgt>
                                        </p:tgtEl>
                                        <p:attrNameLst>
                                          <p:attrName>style.textDecorationUnderline</p:attrName>
                                        </p:attrNameLst>
                                      </p:cBhvr>
                                      <p:to>
                                        <p:strVal val="true"/>
                                      </p:to>
                                    </p:set>
                                  </p:childTnLst>
                                </p:cTn>
                              </p:par>
                              <p:par>
                                <p:cTn id="58" presetID="2" presetClass="entr" presetSubtype="2" fill="hold" nodeType="withEffect">
                                  <p:stCondLst>
                                    <p:cond delay="25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1+#ppt_w/2"/>
                                          </p:val>
                                        </p:tav>
                                        <p:tav tm="100000">
                                          <p:val>
                                            <p:strVal val="#ppt_x"/>
                                          </p:val>
                                        </p:tav>
                                      </p:tavLst>
                                    </p:anim>
                                    <p:anim calcmode="lin" valueType="num">
                                      <p:cBhvr additive="base">
                                        <p:cTn id="61" dur="500" fill="hold"/>
                                        <p:tgtEl>
                                          <p:spTgt spid="36"/>
                                        </p:tgtEl>
                                        <p:attrNameLst>
                                          <p:attrName>ppt_y</p:attrName>
                                        </p:attrNameLst>
                                      </p:cBhvr>
                                      <p:tavLst>
                                        <p:tav tm="0">
                                          <p:val>
                                            <p:strVal val="#ppt_y"/>
                                          </p:val>
                                        </p:tav>
                                        <p:tav tm="100000">
                                          <p:val>
                                            <p:strVal val="#ppt_y"/>
                                          </p:val>
                                        </p:tav>
                                      </p:tavLst>
                                    </p:anim>
                                  </p:childTnLst>
                                </p:cTn>
                              </p:par>
                              <p:par>
                                <p:cTn id="62" presetID="1" presetClass="entr" presetSubtype="0" fill="hold" grpId="0" nodeType="withEffect">
                                  <p:stCondLst>
                                    <p:cond delay="250"/>
                                  </p:stCondLst>
                                  <p:childTnLst>
                                    <p:set>
                                      <p:cBhvr>
                                        <p:cTn id="63" dur="1" fill="hold">
                                          <p:stCondLst>
                                            <p:cond delay="0"/>
                                          </p:stCondLst>
                                        </p:cTn>
                                        <p:tgtEl>
                                          <p:spTgt spid="4"/>
                                        </p:tgtEl>
                                        <p:attrNameLst>
                                          <p:attrName>style.visibility</p:attrName>
                                        </p:attrNameLst>
                                      </p:cBhvr>
                                      <p:to>
                                        <p:strVal val="visible"/>
                                      </p:to>
                                    </p:set>
                                  </p:childTnLst>
                                </p:cTn>
                              </p:par>
                              <p:par>
                                <p:cTn id="64" presetID="1" presetClass="entr" presetSubtype="0" fill="hold" grpId="0" nodeType="withEffect">
                                  <p:stCondLst>
                                    <p:cond delay="250"/>
                                  </p:stCondLst>
                                  <p:childTnLst>
                                    <p:set>
                                      <p:cBhvr>
                                        <p:cTn id="65" dur="1" fill="hold">
                                          <p:stCondLst>
                                            <p:cond delay="0"/>
                                          </p:stCondLst>
                                        </p:cTn>
                                        <p:tgtEl>
                                          <p:spTgt spid="6"/>
                                        </p:tgtEl>
                                        <p:attrNameLst>
                                          <p:attrName>style.visibility</p:attrName>
                                        </p:attrNameLst>
                                      </p:cBhvr>
                                      <p:to>
                                        <p:strVal val="visible"/>
                                      </p:to>
                                    </p:set>
                                  </p:childTnLst>
                                </p:cTn>
                              </p:par>
                              <p:par>
                                <p:cTn id="66" presetID="1" presetClass="entr" presetSubtype="0" fill="hold" grpId="0" nodeType="withEffect">
                                  <p:stCondLst>
                                    <p:cond delay="25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xit" presetSubtype="2" fill="hold" nodeType="clickEffect">
                                  <p:stCondLst>
                                    <p:cond delay="250"/>
                                  </p:stCondLst>
                                  <p:childTnLst>
                                    <p:anim calcmode="lin" valueType="num">
                                      <p:cBhvr additive="base">
                                        <p:cTn id="73" dur="500"/>
                                        <p:tgtEl>
                                          <p:spTgt spid="36"/>
                                        </p:tgtEl>
                                        <p:attrNameLst>
                                          <p:attrName>ppt_x</p:attrName>
                                        </p:attrNameLst>
                                      </p:cBhvr>
                                      <p:tavLst>
                                        <p:tav tm="0">
                                          <p:val>
                                            <p:strVal val="ppt_x"/>
                                          </p:val>
                                        </p:tav>
                                        <p:tav tm="100000">
                                          <p:val>
                                            <p:strVal val="1+ppt_w/2"/>
                                          </p:val>
                                        </p:tav>
                                      </p:tavLst>
                                    </p:anim>
                                    <p:anim calcmode="lin" valueType="num">
                                      <p:cBhvr additive="base">
                                        <p:cTn id="74" dur="500"/>
                                        <p:tgtEl>
                                          <p:spTgt spid="36"/>
                                        </p:tgtEl>
                                        <p:attrNameLst>
                                          <p:attrName>ppt_y</p:attrName>
                                        </p:attrNameLst>
                                      </p:cBhvr>
                                      <p:tavLst>
                                        <p:tav tm="0">
                                          <p:val>
                                            <p:strVal val="ppt_y"/>
                                          </p:val>
                                        </p:tav>
                                        <p:tav tm="100000">
                                          <p:val>
                                            <p:strVal val="ppt_y"/>
                                          </p:val>
                                        </p:tav>
                                      </p:tavLst>
                                    </p:anim>
                                    <p:set>
                                      <p:cBhvr>
                                        <p:cTn id="75" dur="1" fill="hold">
                                          <p:stCondLst>
                                            <p:cond delay="499"/>
                                          </p:stCondLst>
                                        </p:cTn>
                                        <p:tgtEl>
                                          <p:spTgt spid="36"/>
                                        </p:tgtEl>
                                        <p:attrNameLst>
                                          <p:attrName>style.visibility</p:attrName>
                                        </p:attrNameLst>
                                      </p:cBhvr>
                                      <p:to>
                                        <p:strVal val="hidden"/>
                                      </p:to>
                                    </p:set>
                                  </p:childTnLst>
                                </p:cTn>
                              </p:par>
                            </p:childTnLst>
                          </p:cTn>
                        </p:par>
                        <p:par>
                          <p:cTn id="76" fill="hold">
                            <p:stCondLst>
                              <p:cond delay="750"/>
                            </p:stCondLst>
                            <p:childTnLst>
                              <p:par>
                                <p:cTn id="77" presetID="1" presetClass="exit" presetSubtype="0" fill="hold" grpId="1" nodeType="afterEffect">
                                  <p:stCondLst>
                                    <p:cond delay="0"/>
                                  </p:stCondLst>
                                  <p:childTnLst>
                                    <p:set>
                                      <p:cBhvr>
                                        <p:cTn id="78" dur="1" fill="hold">
                                          <p:stCondLst>
                                            <p:cond delay="0"/>
                                          </p:stCondLst>
                                        </p:cTn>
                                        <p:tgtEl>
                                          <p:spTgt spid="4"/>
                                        </p:tgtEl>
                                        <p:attrNameLst>
                                          <p:attrName>style.visibility</p:attrName>
                                        </p:attrNameLst>
                                      </p:cBhvr>
                                      <p:to>
                                        <p:strVal val="hidden"/>
                                      </p:to>
                                    </p:set>
                                  </p:childTnLst>
                                </p:cTn>
                              </p:par>
                            </p:childTnLst>
                          </p:cTn>
                        </p:par>
                        <p:par>
                          <p:cTn id="79" fill="hold">
                            <p:stCondLst>
                              <p:cond delay="750"/>
                            </p:stCondLst>
                            <p:childTnLst>
                              <p:par>
                                <p:cTn id="80" presetID="1" presetClass="exit" presetSubtype="0" fill="hold" grpId="1" nodeType="afterEffect">
                                  <p:stCondLst>
                                    <p:cond delay="0"/>
                                  </p:stCondLst>
                                  <p:childTnLst>
                                    <p:set>
                                      <p:cBhvr>
                                        <p:cTn id="81" dur="1" fill="hold">
                                          <p:stCondLst>
                                            <p:cond delay="0"/>
                                          </p:stCondLst>
                                        </p:cTn>
                                        <p:tgtEl>
                                          <p:spTgt spid="6"/>
                                        </p:tgtEl>
                                        <p:attrNameLst>
                                          <p:attrName>style.visibility</p:attrName>
                                        </p:attrNameLst>
                                      </p:cBhvr>
                                      <p:to>
                                        <p:strVal val="hidden"/>
                                      </p:to>
                                    </p:set>
                                  </p:childTnLst>
                                </p:cTn>
                              </p:par>
                            </p:childTnLst>
                          </p:cTn>
                        </p:par>
                        <p:par>
                          <p:cTn id="82" fill="hold">
                            <p:stCondLst>
                              <p:cond delay="750"/>
                            </p:stCondLst>
                            <p:childTnLst>
                              <p:par>
                                <p:cTn id="83" presetID="1" presetClass="exit" presetSubtype="0" fill="hold" grpId="1" nodeType="after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par>
                          <p:cTn id="85" fill="hold">
                            <p:stCondLst>
                              <p:cond delay="750"/>
                            </p:stCondLst>
                            <p:childTnLst>
                              <p:par>
                                <p:cTn id="86" presetID="1" presetClass="exit" presetSubtype="0" fill="hold" grpId="1" nodeType="afterEffect">
                                  <p:stCondLst>
                                    <p:cond delay="0"/>
                                  </p:stCondLst>
                                  <p:childTnLst>
                                    <p:set>
                                      <p:cBhvr>
                                        <p:cTn id="87" dur="1" fill="hold">
                                          <p:stCondLst>
                                            <p:cond delay="0"/>
                                          </p:stCondLst>
                                        </p:cTn>
                                        <p:tgtEl>
                                          <p:spTgt spid="1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8" presetClass="emph" presetSubtype="0" fill="hold" grpId="0" nodeType="clickEffect">
                                  <p:stCondLst>
                                    <p:cond delay="0"/>
                                  </p:stCondLst>
                                  <p:iterate type="lt">
                                    <p:tmPct val="2000"/>
                                  </p:iterate>
                                  <p:childTnLst>
                                    <p:set>
                                      <p:cBhvr override="childStyle">
                                        <p:cTn id="91" dur="500" fill="hold"/>
                                        <p:tgtEl>
                                          <p:spTgt spid="10">
                                            <p:txEl>
                                              <p:pRg st="1" end="1"/>
                                            </p:txEl>
                                          </p:spTgt>
                                        </p:tgtEl>
                                        <p:attrNameLst>
                                          <p:attrName>style.textDecorationUnderline</p:attrName>
                                        </p:attrNameLst>
                                      </p:cBhvr>
                                      <p:to>
                                        <p:strVal val="true"/>
                                      </p:to>
                                    </p:set>
                                  </p:childTnLst>
                                </p:cTn>
                              </p:par>
                              <p:par>
                                <p:cTn id="92" presetID="2" presetClass="entr" presetSubtype="2" fill="hold" nodeType="withEffect">
                                  <p:stCondLst>
                                    <p:cond delay="25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fill="hold"/>
                                        <p:tgtEl>
                                          <p:spTgt spid="36"/>
                                        </p:tgtEl>
                                        <p:attrNameLst>
                                          <p:attrName>ppt_x</p:attrName>
                                        </p:attrNameLst>
                                      </p:cBhvr>
                                      <p:tavLst>
                                        <p:tav tm="0">
                                          <p:val>
                                            <p:strVal val="1+#ppt_w/2"/>
                                          </p:val>
                                        </p:tav>
                                        <p:tav tm="100000">
                                          <p:val>
                                            <p:strVal val="#ppt_x"/>
                                          </p:val>
                                        </p:tav>
                                      </p:tavLst>
                                    </p:anim>
                                    <p:anim calcmode="lin" valueType="num">
                                      <p:cBhvr additive="base">
                                        <p:cTn id="95" dur="500" fill="hold"/>
                                        <p:tgtEl>
                                          <p:spTgt spid="36"/>
                                        </p:tgtEl>
                                        <p:attrNameLst>
                                          <p:attrName>ppt_y</p:attrName>
                                        </p:attrNameLst>
                                      </p:cBhvr>
                                      <p:tavLst>
                                        <p:tav tm="0">
                                          <p:val>
                                            <p:strVal val="#ppt_y"/>
                                          </p:val>
                                        </p:tav>
                                        <p:tav tm="100000">
                                          <p:val>
                                            <p:strVal val="#ppt_y"/>
                                          </p:val>
                                        </p:tav>
                                      </p:tavLst>
                                    </p:anim>
                                  </p:childTnLst>
                                </p:cTn>
                              </p:par>
                              <p:par>
                                <p:cTn id="96" presetID="1" presetClass="entr" presetSubtype="0" fill="hold" grpId="0" nodeType="withEffect">
                                  <p:stCondLst>
                                    <p:cond delay="250"/>
                                  </p:stCondLst>
                                  <p:childTnLst>
                                    <p:set>
                                      <p:cBhvr>
                                        <p:cTn id="97" dur="1" fill="hold">
                                          <p:stCondLst>
                                            <p:cond delay="0"/>
                                          </p:stCondLst>
                                        </p:cTn>
                                        <p:tgtEl>
                                          <p:spTgt spid="14"/>
                                        </p:tgtEl>
                                        <p:attrNameLst>
                                          <p:attrName>style.visibility</p:attrName>
                                        </p:attrNameLst>
                                      </p:cBhvr>
                                      <p:to>
                                        <p:strVal val="visible"/>
                                      </p:to>
                                    </p:set>
                                  </p:childTnLst>
                                </p:cTn>
                              </p:par>
                              <p:par>
                                <p:cTn id="98" presetID="1" presetClass="entr" presetSubtype="0" fill="hold" grpId="0" nodeType="withEffect">
                                  <p:stCondLst>
                                    <p:cond delay="250"/>
                                  </p:stCondLst>
                                  <p:childTnLst>
                                    <p:set>
                                      <p:cBhvr>
                                        <p:cTn id="99" dur="1" fill="hold">
                                          <p:stCondLst>
                                            <p:cond delay="0"/>
                                          </p:stCondLst>
                                        </p:cTn>
                                        <p:tgtEl>
                                          <p:spTgt spid="15"/>
                                        </p:tgtEl>
                                        <p:attrNameLst>
                                          <p:attrName>style.visibility</p:attrName>
                                        </p:attrNameLst>
                                      </p:cBhvr>
                                      <p:to>
                                        <p:strVal val="visible"/>
                                      </p:to>
                                    </p:set>
                                  </p:childTnLst>
                                </p:cTn>
                              </p:par>
                              <p:par>
                                <p:cTn id="100" presetID="1" presetClass="entr" presetSubtype="0" fill="hold" grpId="0" nodeType="withEffect">
                                  <p:stCondLst>
                                    <p:cond delay="250"/>
                                  </p:stCondLst>
                                  <p:childTnLst>
                                    <p:set>
                                      <p:cBhvr>
                                        <p:cTn id="101" dur="1" fill="hold">
                                          <p:stCondLst>
                                            <p:cond delay="0"/>
                                          </p:stCondLst>
                                        </p:cTn>
                                        <p:tgtEl>
                                          <p:spTgt spid="17"/>
                                        </p:tgtEl>
                                        <p:attrNameLst>
                                          <p:attrName>style.visibility</p:attrName>
                                        </p:attrNameLst>
                                      </p:cBhvr>
                                      <p:to>
                                        <p:strVal val="visible"/>
                                      </p:to>
                                    </p:set>
                                  </p:childTnLst>
                                </p:cTn>
                              </p:par>
                              <p:par>
                                <p:cTn id="102" presetID="1" presetClass="entr" presetSubtype="0" fill="hold" grpId="0" nodeType="withEffect">
                                  <p:stCondLst>
                                    <p:cond delay="250"/>
                                  </p:stCondLst>
                                  <p:childTnLst>
                                    <p:set>
                                      <p:cBhvr>
                                        <p:cTn id="103" dur="1" fill="hold">
                                          <p:stCondLst>
                                            <p:cond delay="0"/>
                                          </p:stCondLst>
                                        </p:cTn>
                                        <p:tgtEl>
                                          <p:spTgt spid="1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 presetClass="exit" presetSubtype="2" fill="hold" nodeType="clickEffect">
                                  <p:stCondLst>
                                    <p:cond delay="250"/>
                                  </p:stCondLst>
                                  <p:childTnLst>
                                    <p:anim calcmode="lin" valueType="num">
                                      <p:cBhvr additive="base">
                                        <p:cTn id="107" dur="500"/>
                                        <p:tgtEl>
                                          <p:spTgt spid="36"/>
                                        </p:tgtEl>
                                        <p:attrNameLst>
                                          <p:attrName>ppt_x</p:attrName>
                                        </p:attrNameLst>
                                      </p:cBhvr>
                                      <p:tavLst>
                                        <p:tav tm="0">
                                          <p:val>
                                            <p:strVal val="ppt_x"/>
                                          </p:val>
                                        </p:tav>
                                        <p:tav tm="100000">
                                          <p:val>
                                            <p:strVal val="1+ppt_w/2"/>
                                          </p:val>
                                        </p:tav>
                                      </p:tavLst>
                                    </p:anim>
                                    <p:anim calcmode="lin" valueType="num">
                                      <p:cBhvr additive="base">
                                        <p:cTn id="108" dur="500"/>
                                        <p:tgtEl>
                                          <p:spTgt spid="36"/>
                                        </p:tgtEl>
                                        <p:attrNameLst>
                                          <p:attrName>ppt_y</p:attrName>
                                        </p:attrNameLst>
                                      </p:cBhvr>
                                      <p:tavLst>
                                        <p:tav tm="0">
                                          <p:val>
                                            <p:strVal val="ppt_y"/>
                                          </p:val>
                                        </p:tav>
                                        <p:tav tm="100000">
                                          <p:val>
                                            <p:strVal val="ppt_y"/>
                                          </p:val>
                                        </p:tav>
                                      </p:tavLst>
                                    </p:anim>
                                    <p:set>
                                      <p:cBhvr>
                                        <p:cTn id="109" dur="1" fill="hold">
                                          <p:stCondLst>
                                            <p:cond delay="499"/>
                                          </p:stCondLst>
                                        </p:cTn>
                                        <p:tgtEl>
                                          <p:spTgt spid="36"/>
                                        </p:tgtEl>
                                        <p:attrNameLst>
                                          <p:attrName>style.visibility</p:attrName>
                                        </p:attrNameLst>
                                      </p:cBhvr>
                                      <p:to>
                                        <p:strVal val="hidden"/>
                                      </p:to>
                                    </p:set>
                                  </p:childTnLst>
                                </p:cTn>
                              </p:par>
                            </p:childTnLst>
                          </p:cTn>
                        </p:par>
                        <p:par>
                          <p:cTn id="110" fill="hold">
                            <p:stCondLst>
                              <p:cond delay="750"/>
                            </p:stCondLst>
                            <p:childTnLst>
                              <p:par>
                                <p:cTn id="111" presetID="1" presetClass="exit" presetSubtype="0" fill="hold" grpId="1" nodeType="afterEffect">
                                  <p:stCondLst>
                                    <p:cond delay="0"/>
                                  </p:stCondLst>
                                  <p:childTnLst>
                                    <p:set>
                                      <p:cBhvr>
                                        <p:cTn id="112" dur="1" fill="hold">
                                          <p:stCondLst>
                                            <p:cond delay="0"/>
                                          </p:stCondLst>
                                        </p:cTn>
                                        <p:tgtEl>
                                          <p:spTgt spid="14"/>
                                        </p:tgtEl>
                                        <p:attrNameLst>
                                          <p:attrName>style.visibility</p:attrName>
                                        </p:attrNameLst>
                                      </p:cBhvr>
                                      <p:to>
                                        <p:strVal val="hidden"/>
                                      </p:to>
                                    </p:set>
                                  </p:childTnLst>
                                </p:cTn>
                              </p:par>
                            </p:childTnLst>
                          </p:cTn>
                        </p:par>
                        <p:par>
                          <p:cTn id="113" fill="hold">
                            <p:stCondLst>
                              <p:cond delay="750"/>
                            </p:stCondLst>
                            <p:childTnLst>
                              <p:par>
                                <p:cTn id="114" presetID="1" presetClass="exit" presetSubtype="0" fill="hold" grpId="1" nodeType="afterEffect">
                                  <p:stCondLst>
                                    <p:cond delay="0"/>
                                  </p:stCondLst>
                                  <p:childTnLst>
                                    <p:set>
                                      <p:cBhvr>
                                        <p:cTn id="115" dur="1" fill="hold">
                                          <p:stCondLst>
                                            <p:cond delay="0"/>
                                          </p:stCondLst>
                                        </p:cTn>
                                        <p:tgtEl>
                                          <p:spTgt spid="15"/>
                                        </p:tgtEl>
                                        <p:attrNameLst>
                                          <p:attrName>style.visibility</p:attrName>
                                        </p:attrNameLst>
                                      </p:cBhvr>
                                      <p:to>
                                        <p:strVal val="hidden"/>
                                      </p:to>
                                    </p:set>
                                  </p:childTnLst>
                                </p:cTn>
                              </p:par>
                            </p:childTnLst>
                          </p:cTn>
                        </p:par>
                        <p:par>
                          <p:cTn id="116" fill="hold">
                            <p:stCondLst>
                              <p:cond delay="750"/>
                            </p:stCondLst>
                            <p:childTnLst>
                              <p:par>
                                <p:cTn id="117" presetID="1" presetClass="exit" presetSubtype="0" fill="hold" grpId="1" nodeType="afterEffect">
                                  <p:stCondLst>
                                    <p:cond delay="0"/>
                                  </p:stCondLst>
                                  <p:childTnLst>
                                    <p:set>
                                      <p:cBhvr>
                                        <p:cTn id="118" dur="1" fill="hold">
                                          <p:stCondLst>
                                            <p:cond delay="0"/>
                                          </p:stCondLst>
                                        </p:cTn>
                                        <p:tgtEl>
                                          <p:spTgt spid="17"/>
                                        </p:tgtEl>
                                        <p:attrNameLst>
                                          <p:attrName>style.visibility</p:attrName>
                                        </p:attrNameLst>
                                      </p:cBhvr>
                                      <p:to>
                                        <p:strVal val="hidden"/>
                                      </p:to>
                                    </p:set>
                                  </p:childTnLst>
                                </p:cTn>
                              </p:par>
                            </p:childTnLst>
                          </p:cTn>
                        </p:par>
                        <p:par>
                          <p:cTn id="119" fill="hold">
                            <p:stCondLst>
                              <p:cond delay="750"/>
                            </p:stCondLst>
                            <p:childTnLst>
                              <p:par>
                                <p:cTn id="120" presetID="1" presetClass="exit" presetSubtype="0" fill="hold" grpId="1" nodeType="afterEffect">
                                  <p:stCondLst>
                                    <p:cond delay="0"/>
                                  </p:stCondLst>
                                  <p:childTnLst>
                                    <p:set>
                                      <p:cBhvr>
                                        <p:cTn id="121" dur="1" fill="hold">
                                          <p:stCondLst>
                                            <p:cond delay="0"/>
                                          </p:stCondLst>
                                        </p:cTn>
                                        <p:tgtEl>
                                          <p:spTgt spid="1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8" presetClass="emph" presetSubtype="0" fill="hold" grpId="0" nodeType="clickEffect">
                                  <p:stCondLst>
                                    <p:cond delay="0"/>
                                  </p:stCondLst>
                                  <p:iterate type="lt">
                                    <p:tmPct val="2000"/>
                                  </p:iterate>
                                  <p:childTnLst>
                                    <p:set>
                                      <p:cBhvr override="childStyle">
                                        <p:cTn id="125" dur="500" fill="hold"/>
                                        <p:tgtEl>
                                          <p:spTgt spid="16">
                                            <p:txEl>
                                              <p:pRg st="1" end="1"/>
                                            </p:txEl>
                                          </p:spTgt>
                                        </p:tgtEl>
                                        <p:attrNameLst>
                                          <p:attrName>style.textDecorationUnderline</p:attrName>
                                        </p:attrNameLst>
                                      </p:cBhvr>
                                      <p:to>
                                        <p:strVal val="true"/>
                                      </p:to>
                                    </p:set>
                                  </p:childTnLst>
                                </p:cTn>
                              </p:par>
                              <p:par>
                                <p:cTn id="126" presetID="2" presetClass="entr" presetSubtype="2" fill="hold" nodeType="withEffect">
                                  <p:stCondLst>
                                    <p:cond delay="250"/>
                                  </p:stCondLst>
                                  <p:childTnLst>
                                    <p:set>
                                      <p:cBhvr>
                                        <p:cTn id="127" dur="1" fill="hold">
                                          <p:stCondLst>
                                            <p:cond delay="0"/>
                                          </p:stCondLst>
                                        </p:cTn>
                                        <p:tgtEl>
                                          <p:spTgt spid="36"/>
                                        </p:tgtEl>
                                        <p:attrNameLst>
                                          <p:attrName>style.visibility</p:attrName>
                                        </p:attrNameLst>
                                      </p:cBhvr>
                                      <p:to>
                                        <p:strVal val="visible"/>
                                      </p:to>
                                    </p:set>
                                    <p:anim calcmode="lin" valueType="num">
                                      <p:cBhvr additive="base">
                                        <p:cTn id="128" dur="500" fill="hold"/>
                                        <p:tgtEl>
                                          <p:spTgt spid="36"/>
                                        </p:tgtEl>
                                        <p:attrNameLst>
                                          <p:attrName>ppt_x</p:attrName>
                                        </p:attrNameLst>
                                      </p:cBhvr>
                                      <p:tavLst>
                                        <p:tav tm="0">
                                          <p:val>
                                            <p:strVal val="1+#ppt_w/2"/>
                                          </p:val>
                                        </p:tav>
                                        <p:tav tm="100000">
                                          <p:val>
                                            <p:strVal val="#ppt_x"/>
                                          </p:val>
                                        </p:tav>
                                      </p:tavLst>
                                    </p:anim>
                                    <p:anim calcmode="lin" valueType="num">
                                      <p:cBhvr additive="base">
                                        <p:cTn id="129" dur="500" fill="hold"/>
                                        <p:tgtEl>
                                          <p:spTgt spid="36"/>
                                        </p:tgtEl>
                                        <p:attrNameLst>
                                          <p:attrName>ppt_y</p:attrName>
                                        </p:attrNameLst>
                                      </p:cBhvr>
                                      <p:tavLst>
                                        <p:tav tm="0">
                                          <p:val>
                                            <p:strVal val="#ppt_y"/>
                                          </p:val>
                                        </p:tav>
                                        <p:tav tm="100000">
                                          <p:val>
                                            <p:strVal val="#ppt_y"/>
                                          </p:val>
                                        </p:tav>
                                      </p:tavLst>
                                    </p:anim>
                                  </p:childTnLst>
                                </p:cTn>
                              </p:par>
                              <p:par>
                                <p:cTn id="130" presetID="1" presetClass="entr" presetSubtype="0" fill="hold" grpId="0" nodeType="withEffect">
                                  <p:stCondLst>
                                    <p:cond delay="250"/>
                                  </p:stCondLst>
                                  <p:childTnLst>
                                    <p:set>
                                      <p:cBhvr>
                                        <p:cTn id="131" dur="1" fill="hold">
                                          <p:stCondLst>
                                            <p:cond delay="0"/>
                                          </p:stCondLst>
                                        </p:cTn>
                                        <p:tgtEl>
                                          <p:spTgt spid="19"/>
                                        </p:tgtEl>
                                        <p:attrNameLst>
                                          <p:attrName>style.visibility</p:attrName>
                                        </p:attrNameLst>
                                      </p:cBhvr>
                                      <p:to>
                                        <p:strVal val="visible"/>
                                      </p:to>
                                    </p:set>
                                  </p:childTnLst>
                                </p:cTn>
                              </p:par>
                              <p:par>
                                <p:cTn id="132" presetID="1" presetClass="entr" presetSubtype="0" fill="hold" grpId="0" nodeType="withEffect">
                                  <p:stCondLst>
                                    <p:cond delay="250"/>
                                  </p:stCondLst>
                                  <p:childTnLst>
                                    <p:set>
                                      <p:cBhvr>
                                        <p:cTn id="133" dur="1" fill="hold">
                                          <p:stCondLst>
                                            <p:cond delay="0"/>
                                          </p:stCondLst>
                                        </p:cTn>
                                        <p:tgtEl>
                                          <p:spTgt spid="20"/>
                                        </p:tgtEl>
                                        <p:attrNameLst>
                                          <p:attrName>style.visibility</p:attrName>
                                        </p:attrNameLst>
                                      </p:cBhvr>
                                      <p:to>
                                        <p:strVal val="visible"/>
                                      </p:to>
                                    </p:set>
                                  </p:childTnLst>
                                </p:cTn>
                              </p:par>
                              <p:par>
                                <p:cTn id="134" presetID="1" presetClass="entr" presetSubtype="0" fill="hold" grpId="0" nodeType="withEffect">
                                  <p:stCondLst>
                                    <p:cond delay="250"/>
                                  </p:stCondLst>
                                  <p:childTnLst>
                                    <p:set>
                                      <p:cBhvr>
                                        <p:cTn id="1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3" grpId="0"/>
      <p:bldP spid="12" grpId="0" build="p"/>
      <p:bldP spid="12" grpId="1" build="allAtOnce"/>
      <p:bldP spid="7" grpId="0" build="p"/>
      <p:bldP spid="7" grpId="1" build="allAtOnce"/>
      <p:bldP spid="10" grpId="0" build="p"/>
      <p:bldP spid="10" grpId="1" build="allAtOnce"/>
      <p:bldP spid="16" grpId="0" build="p"/>
      <p:bldP spid="16" grpId="1" build="allAtOnce"/>
      <p:bldP spid="37" grpId="0"/>
      <p:bldP spid="39" grpId="0"/>
      <p:bldP spid="40" grpId="0"/>
      <p:bldP spid="4" grpId="0"/>
      <p:bldP spid="4" grpId="1"/>
      <p:bldP spid="6" grpId="0"/>
      <p:bldP spid="6" grpId="1"/>
      <p:bldP spid="11" grpId="0"/>
      <p:bldP spid="11" grpId="1"/>
      <p:bldP spid="13" grpId="0"/>
      <p:bldP spid="13" grpId="1"/>
      <p:bldP spid="14" grpId="0"/>
      <p:bldP spid="14" grpId="1"/>
      <p:bldP spid="15" grpId="0"/>
      <p:bldP spid="15" grpId="1"/>
      <p:bldP spid="17" grpId="0"/>
      <p:bldP spid="17" grpId="1"/>
      <p:bldP spid="18" grpId="0"/>
      <p:bldP spid="18" grpId="1"/>
      <p:bldP spid="19" grpId="0"/>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F490-223D-7F72-C503-CDF3F4492FE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9A2ABF79-6452-C054-D69E-E60B1707D22A}"/>
              </a:ext>
            </a:extLst>
          </p:cNvPr>
          <p:cNvSpPr/>
          <p:nvPr/>
        </p:nvSpPr>
        <p:spPr>
          <a:xfrm>
            <a:off x="-21772" y="-190500"/>
            <a:ext cx="18320658" cy="28194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810" spc="-458" dirty="0">
                <a:solidFill>
                  <a:schemeClr val="bg1"/>
                </a:solidFill>
                <a:latin typeface="Archivo Black"/>
                <a:ea typeface="Archivo Black"/>
                <a:cs typeface="Archivo Black"/>
                <a:sym typeface="Archivo Black"/>
              </a:rPr>
              <a:t>Research Question</a:t>
            </a:r>
          </a:p>
          <a:p>
            <a:pPr algn="ctr"/>
            <a:endParaRPr lang="en-US" sz="5810" dirty="0"/>
          </a:p>
        </p:txBody>
      </p:sp>
      <p:sp>
        <p:nvSpPr>
          <p:cNvPr id="9" name="TextBox 9">
            <a:extLst>
              <a:ext uri="{FF2B5EF4-FFF2-40B4-BE49-F238E27FC236}">
                <a16:creationId xmlns:a16="http://schemas.microsoft.com/office/drawing/2014/main" id="{3F18A1CE-D338-3F64-A718-C7BCA852DE7C}"/>
              </a:ext>
            </a:extLst>
          </p:cNvPr>
          <p:cNvSpPr txBox="1"/>
          <p:nvPr/>
        </p:nvSpPr>
        <p:spPr>
          <a:xfrm>
            <a:off x="5778277" y="1330506"/>
            <a:ext cx="6720560" cy="346249"/>
          </a:xfrm>
          <a:prstGeom prst="rect">
            <a:avLst/>
          </a:prstGeom>
        </p:spPr>
        <p:txBody>
          <a:bodyPr lIns="0" tIns="0" rIns="0" bIns="0" rtlCol="0" anchor="t">
            <a:spAutoFit/>
          </a:bodyPr>
          <a:lstStyle/>
          <a:p>
            <a:pPr marL="0" lvl="0" indent="0" algn="ctr">
              <a:lnSpc>
                <a:spcPts val="2800"/>
              </a:lnSpc>
              <a:spcBef>
                <a:spcPct val="0"/>
              </a:spcBef>
            </a:pPr>
            <a:r>
              <a:rPr lang="en-US" sz="2000" dirty="0">
                <a:solidFill>
                  <a:schemeClr val="bg1"/>
                </a:solidFill>
                <a:latin typeface="Garet"/>
                <a:ea typeface="Garet"/>
                <a:cs typeface="Garet"/>
                <a:sym typeface="Garet"/>
              </a:rPr>
              <a:t>Q\A - 5</a:t>
            </a:r>
            <a:endParaRPr lang="en-US" sz="2000" u="none" dirty="0">
              <a:solidFill>
                <a:schemeClr val="bg1"/>
              </a:solidFill>
              <a:latin typeface="Garet"/>
              <a:ea typeface="Garet"/>
              <a:cs typeface="Garet"/>
              <a:sym typeface="Garet"/>
            </a:endParaRPr>
          </a:p>
        </p:txBody>
      </p:sp>
      <p:sp>
        <p:nvSpPr>
          <p:cNvPr id="8" name="TextBox 8">
            <a:extLst>
              <a:ext uri="{FF2B5EF4-FFF2-40B4-BE49-F238E27FC236}">
                <a16:creationId xmlns:a16="http://schemas.microsoft.com/office/drawing/2014/main" id="{DE7ADEB5-912E-99BC-4E8C-B213954CCB73}"/>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16/10</a:t>
            </a:r>
          </a:p>
        </p:txBody>
      </p:sp>
      <p:sp>
        <p:nvSpPr>
          <p:cNvPr id="26" name="Rectangle 25">
            <a:extLst>
              <a:ext uri="{FF2B5EF4-FFF2-40B4-BE49-F238E27FC236}">
                <a16:creationId xmlns:a16="http://schemas.microsoft.com/office/drawing/2014/main" id="{0319C0CD-888B-2884-1AF2-BAD1AD1A4D67}"/>
              </a:ext>
            </a:extLst>
          </p:cNvPr>
          <p:cNvSpPr/>
          <p:nvPr/>
        </p:nvSpPr>
        <p:spPr>
          <a:xfrm>
            <a:off x="381000" y="2857500"/>
            <a:ext cx="6019800" cy="7239000"/>
          </a:xfrm>
          <a:prstGeom prst="rect">
            <a:avLst/>
          </a:prstGeom>
          <a:solidFill>
            <a:schemeClr val="bg2">
              <a:lumMod val="50000"/>
              <a:alpha val="57000"/>
            </a:schemeClr>
          </a:solidFill>
          <a:ln>
            <a:noFill/>
          </a:ln>
          <a:effectLst>
            <a:glow rad="38100">
              <a:schemeClr val="accent1">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2">
            <a:extLst>
              <a:ext uri="{FF2B5EF4-FFF2-40B4-BE49-F238E27FC236}">
                <a16:creationId xmlns:a16="http://schemas.microsoft.com/office/drawing/2014/main" id="{A6767802-0B50-A4B2-AC14-BE0100517D40}"/>
              </a:ext>
            </a:extLst>
          </p:cNvPr>
          <p:cNvSpPr txBox="1"/>
          <p:nvPr/>
        </p:nvSpPr>
        <p:spPr>
          <a:xfrm>
            <a:off x="333263" y="3351580"/>
            <a:ext cx="6067537" cy="770339"/>
          </a:xfrm>
          <a:prstGeom prst="rect">
            <a:avLst/>
          </a:prstGeom>
        </p:spPr>
        <p:txBody>
          <a:bodyPr wrap="square" lIns="0" tIns="0" rIns="0" bIns="0" rtlCol="0" anchor="t">
            <a:spAutoFit/>
          </a:bodyPr>
          <a:lstStyle/>
          <a:p>
            <a:pPr lvl="0" algn="ctr">
              <a:lnSpc>
                <a:spcPts val="2859"/>
              </a:lnSpc>
              <a:spcBef>
                <a:spcPct val="0"/>
              </a:spcBef>
            </a:pPr>
            <a:r>
              <a:rPr lang="en-US" sz="3600" b="1" dirty="0">
                <a:latin typeface="Abril Fatface" panose="02000503000000020003" pitchFamily="2" charset="0"/>
              </a:rPr>
              <a:t>Conceptual Framework &amp; Future Opportunities</a:t>
            </a:r>
            <a:endParaRPr lang="en-US" sz="8800" b="1" dirty="0">
              <a:solidFill>
                <a:srgbClr val="000000"/>
              </a:solidFill>
              <a:latin typeface="Abril Fatface" panose="02000503000000020003" pitchFamily="2" charset="0"/>
              <a:ea typeface="Garet"/>
              <a:cs typeface="Garet"/>
              <a:sym typeface="Garet"/>
            </a:endParaRPr>
          </a:p>
        </p:txBody>
      </p:sp>
      <p:sp>
        <p:nvSpPr>
          <p:cNvPr id="7" name="TextBox 9">
            <a:extLst>
              <a:ext uri="{FF2B5EF4-FFF2-40B4-BE49-F238E27FC236}">
                <a16:creationId xmlns:a16="http://schemas.microsoft.com/office/drawing/2014/main" id="{B036AF9C-32A7-6FC1-6F67-AE4EB55B9E57}"/>
              </a:ext>
            </a:extLst>
          </p:cNvPr>
          <p:cNvSpPr txBox="1"/>
          <p:nvPr/>
        </p:nvSpPr>
        <p:spPr>
          <a:xfrm>
            <a:off x="-1219200" y="4439347"/>
            <a:ext cx="8362342" cy="820096"/>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latin typeface="Garet" panose="020B0604020202020204" charset="0"/>
              </a:rPr>
              <a:t>Core Components </a:t>
            </a:r>
            <a:endParaRPr lang="en-US" sz="6000" dirty="0">
              <a:solidFill>
                <a:srgbClr val="000000"/>
              </a:solidFill>
              <a:latin typeface="Garet" panose="020B0604020202020204" charset="0"/>
              <a:ea typeface="Garet"/>
              <a:cs typeface="Garet"/>
              <a:sym typeface="Garet"/>
            </a:endParaRPr>
          </a:p>
        </p:txBody>
      </p:sp>
      <p:sp>
        <p:nvSpPr>
          <p:cNvPr id="10" name="TextBox 9">
            <a:extLst>
              <a:ext uri="{FF2B5EF4-FFF2-40B4-BE49-F238E27FC236}">
                <a16:creationId xmlns:a16="http://schemas.microsoft.com/office/drawing/2014/main" id="{91681C21-100E-3EA4-0F9A-F7E859A0C98D}"/>
              </a:ext>
            </a:extLst>
          </p:cNvPr>
          <p:cNvSpPr txBox="1"/>
          <p:nvPr/>
        </p:nvSpPr>
        <p:spPr>
          <a:xfrm>
            <a:off x="-609601" y="5213670"/>
            <a:ext cx="7812477" cy="804707"/>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latin typeface="Garet" panose="020B0604020202020204" charset="0"/>
              </a:rPr>
              <a:t>Future Opportunities</a:t>
            </a:r>
            <a:endParaRPr lang="en-US" sz="6000" dirty="0">
              <a:solidFill>
                <a:srgbClr val="000000"/>
              </a:solidFill>
              <a:latin typeface="Garet" panose="020B0604020202020204" charset="0"/>
              <a:ea typeface="Garet"/>
              <a:cs typeface="Garet"/>
              <a:sym typeface="Garet"/>
            </a:endParaRPr>
          </a:p>
        </p:txBody>
      </p:sp>
      <p:sp>
        <p:nvSpPr>
          <p:cNvPr id="16" name="TextBox 9">
            <a:extLst>
              <a:ext uri="{FF2B5EF4-FFF2-40B4-BE49-F238E27FC236}">
                <a16:creationId xmlns:a16="http://schemas.microsoft.com/office/drawing/2014/main" id="{B632D0EF-DD1D-5BC1-B71C-47360575062F}"/>
              </a:ext>
            </a:extLst>
          </p:cNvPr>
          <p:cNvSpPr txBox="1"/>
          <p:nvPr/>
        </p:nvSpPr>
        <p:spPr>
          <a:xfrm>
            <a:off x="-760538" y="5999804"/>
            <a:ext cx="4929073" cy="820096"/>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r>
              <a:rPr lang="en-US" sz="3600" dirty="0">
                <a:latin typeface="Garet" panose="020B0604020202020204" charset="0"/>
              </a:rPr>
              <a:t>Impact </a:t>
            </a:r>
            <a:endParaRPr lang="en-US" sz="6000" dirty="0">
              <a:solidFill>
                <a:srgbClr val="000000"/>
              </a:solidFill>
              <a:latin typeface="Garet" panose="020B0604020202020204" charset="0"/>
              <a:ea typeface="Garet"/>
              <a:cs typeface="Garet"/>
              <a:sym typeface="Garet"/>
            </a:endParaRPr>
          </a:p>
        </p:txBody>
      </p:sp>
      <p:grpSp>
        <p:nvGrpSpPr>
          <p:cNvPr id="36" name="Group 35">
            <a:extLst>
              <a:ext uri="{FF2B5EF4-FFF2-40B4-BE49-F238E27FC236}">
                <a16:creationId xmlns:a16="http://schemas.microsoft.com/office/drawing/2014/main" id="{AC0706E8-A861-A4B9-A96A-0673F23B73A8}"/>
              </a:ext>
            </a:extLst>
          </p:cNvPr>
          <p:cNvGrpSpPr/>
          <p:nvPr/>
        </p:nvGrpSpPr>
        <p:grpSpPr>
          <a:xfrm>
            <a:off x="6689818" y="2798907"/>
            <a:ext cx="12496800" cy="7356186"/>
            <a:chOff x="6689818" y="2798907"/>
            <a:chExt cx="12496800" cy="7356186"/>
          </a:xfrm>
        </p:grpSpPr>
        <p:sp>
          <p:nvSpPr>
            <p:cNvPr id="24" name="Freeform 4">
              <a:extLst>
                <a:ext uri="{FF2B5EF4-FFF2-40B4-BE49-F238E27FC236}">
                  <a16:creationId xmlns:a16="http://schemas.microsoft.com/office/drawing/2014/main" id="{1BB10779-CFCC-1715-7664-F55903F643C7}"/>
                </a:ext>
              </a:extLst>
            </p:cNvPr>
            <p:cNvSpPr>
              <a:spLocks/>
            </p:cNvSpPr>
            <p:nvPr/>
          </p:nvSpPr>
          <p:spPr>
            <a:xfrm rot="10800000">
              <a:off x="6689818" y="2798907"/>
              <a:ext cx="12496800" cy="7356186"/>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ctr"/>
              <a:endParaRPr lang="en-US" dirty="0"/>
            </a:p>
          </p:txBody>
        </p:sp>
        <p:sp>
          <p:nvSpPr>
            <p:cNvPr id="35" name="Rectangle 34">
              <a:extLst>
                <a:ext uri="{FF2B5EF4-FFF2-40B4-BE49-F238E27FC236}">
                  <a16:creationId xmlns:a16="http://schemas.microsoft.com/office/drawing/2014/main" id="{E78C016A-77BF-A6CC-160E-0B94812B82A8}"/>
                </a:ext>
              </a:extLst>
            </p:cNvPr>
            <p:cNvSpPr>
              <a:spLocks/>
            </p:cNvSpPr>
            <p:nvPr/>
          </p:nvSpPr>
          <p:spPr>
            <a:xfrm>
              <a:off x="10455182" y="5970801"/>
              <a:ext cx="5791200" cy="2819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9">
            <a:extLst>
              <a:ext uri="{FF2B5EF4-FFF2-40B4-BE49-F238E27FC236}">
                <a16:creationId xmlns:a16="http://schemas.microsoft.com/office/drawing/2014/main" id="{41246168-07E0-4C43-769F-4267B5ABD417}"/>
              </a:ext>
            </a:extLst>
          </p:cNvPr>
          <p:cNvSpPr txBox="1"/>
          <p:nvPr/>
        </p:nvSpPr>
        <p:spPr>
          <a:xfrm>
            <a:off x="-409045" y="7502899"/>
            <a:ext cx="4929073" cy="789319"/>
          </a:xfrm>
          <a:prstGeom prst="rect">
            <a:avLst/>
          </a:prstGeom>
        </p:spPr>
        <p:txBody>
          <a:bodyPr wrap="square" lIns="0" tIns="0" rIns="0" bIns="0" rtlCol="0" anchor="t">
            <a:spAutoFit/>
          </a:bodyPr>
          <a:lstStyle/>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a:p>
            <a:pPr marL="342900" indent="-342900" algn="ctr">
              <a:lnSpc>
                <a:spcPts val="2939"/>
              </a:lnSpc>
              <a:spcBef>
                <a:spcPct val="0"/>
              </a:spcBef>
              <a:buFont typeface="Arial" panose="020B0604020202020204" pitchFamily="34" charset="0"/>
              <a:buChar char="•"/>
            </a:pPr>
            <a:endParaRPr lang="en-US" sz="3600" dirty="0">
              <a:solidFill>
                <a:srgbClr val="000000"/>
              </a:solidFill>
              <a:latin typeface="Garet"/>
              <a:ea typeface="Garet"/>
              <a:cs typeface="Garet"/>
              <a:sym typeface="Garet"/>
            </a:endParaRPr>
          </a:p>
        </p:txBody>
      </p:sp>
      <p:sp>
        <p:nvSpPr>
          <p:cNvPr id="6" name="TextBox 5">
            <a:extLst>
              <a:ext uri="{FF2B5EF4-FFF2-40B4-BE49-F238E27FC236}">
                <a16:creationId xmlns:a16="http://schemas.microsoft.com/office/drawing/2014/main" id="{6A04284F-21D5-B7FC-5315-CED3C75C0458}"/>
              </a:ext>
            </a:extLst>
          </p:cNvPr>
          <p:cNvSpPr txBox="1"/>
          <p:nvPr/>
        </p:nvSpPr>
        <p:spPr>
          <a:xfrm>
            <a:off x="2187375" y="4092635"/>
            <a:ext cx="8821464" cy="3416320"/>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FFFFFF"/>
                </a:solidFill>
              </a:rPr>
              <a:t>Integrate more real-time threat feeds and IoT data. </a:t>
            </a:r>
          </a:p>
          <a:p>
            <a:pPr marL="457200" indent="-457200">
              <a:buFont typeface="Arial" panose="020B0604020202020204" pitchFamily="34" charset="0"/>
              <a:buChar char="•"/>
            </a:pPr>
            <a:endParaRPr lang="en-US" sz="2400" dirty="0">
              <a:solidFill>
                <a:srgbClr val="FFFFFF"/>
              </a:solidFill>
            </a:endParaRPr>
          </a:p>
          <a:p>
            <a:pPr marL="457200" indent="-457200">
              <a:buFont typeface="Arial" panose="020B0604020202020204" pitchFamily="34" charset="0"/>
              <a:buChar char="•"/>
            </a:pPr>
            <a:r>
              <a:rPr lang="en-US" sz="2400" dirty="0">
                <a:solidFill>
                  <a:srgbClr val="FFFFFF"/>
                </a:solidFill>
              </a:rPr>
              <a:t>Enhance LLM &amp; Deep Learning models for predictive threat detection and comparison.</a:t>
            </a:r>
          </a:p>
          <a:p>
            <a:r>
              <a:rPr lang="en-US" sz="2400" dirty="0">
                <a:solidFill>
                  <a:srgbClr val="FFFFFF"/>
                </a:solidFill>
              </a:rPr>
              <a:t> </a:t>
            </a:r>
          </a:p>
          <a:p>
            <a:pPr marL="457200" indent="-457200">
              <a:buFont typeface="Arial" panose="020B0604020202020204" pitchFamily="34" charset="0"/>
              <a:buChar char="•"/>
            </a:pPr>
            <a:r>
              <a:rPr lang="en-US" sz="2400" dirty="0">
                <a:solidFill>
                  <a:srgbClr val="FFFFFF"/>
                </a:solidFill>
              </a:rPr>
              <a:t>Expand automated mitigation for multi-layered security.</a:t>
            </a:r>
          </a:p>
          <a:p>
            <a:r>
              <a:rPr lang="en-US" sz="2400" dirty="0">
                <a:solidFill>
                  <a:srgbClr val="FFFFFF"/>
                </a:solidFill>
              </a:rPr>
              <a:t> </a:t>
            </a:r>
          </a:p>
          <a:p>
            <a:pPr marL="457200" indent="-457200">
              <a:buFont typeface="Arial" panose="020B0604020202020204" pitchFamily="34" charset="0"/>
              <a:buChar char="•"/>
            </a:pPr>
            <a:r>
              <a:rPr lang="en-US" sz="2400" dirty="0">
                <a:solidFill>
                  <a:srgbClr val="FFFFFF"/>
                </a:solidFill>
              </a:rPr>
              <a:t>Add collaborative features for shared threat intelligence across teams.</a:t>
            </a:r>
            <a:endParaRPr lang="en-US" sz="3600" dirty="0">
              <a:solidFill>
                <a:srgbClr val="FFFFFF"/>
              </a:solidFill>
              <a:latin typeface="Consolas" panose="020B0609020204030204" pitchFamily="49" charset="0"/>
            </a:endParaRPr>
          </a:p>
        </p:txBody>
      </p:sp>
      <p:sp>
        <p:nvSpPr>
          <p:cNvPr id="11" name="TextBox 10">
            <a:extLst>
              <a:ext uri="{FF2B5EF4-FFF2-40B4-BE49-F238E27FC236}">
                <a16:creationId xmlns:a16="http://schemas.microsoft.com/office/drawing/2014/main" id="{57D70D67-20F4-CCC8-5A48-C8A8704C0CCE}"/>
              </a:ext>
            </a:extLst>
          </p:cNvPr>
          <p:cNvSpPr txBox="1"/>
          <p:nvPr/>
        </p:nvSpPr>
        <p:spPr>
          <a:xfrm>
            <a:off x="5661566" y="8025673"/>
            <a:ext cx="8821464"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FFFFFF"/>
                </a:solidFill>
              </a:rPr>
              <a:t>Improves situational awareness</a:t>
            </a:r>
          </a:p>
          <a:p>
            <a:pPr marL="457200" indent="-457200">
              <a:buFont typeface="Arial" panose="020B0604020202020204" pitchFamily="34" charset="0"/>
              <a:buChar char="•"/>
            </a:pPr>
            <a:endParaRPr lang="en-US" sz="2400" dirty="0">
              <a:solidFill>
                <a:srgbClr val="FFFFFF"/>
              </a:solidFill>
            </a:endParaRPr>
          </a:p>
          <a:p>
            <a:pPr marL="457200" indent="-457200">
              <a:buFont typeface="Arial" panose="020B0604020202020204" pitchFamily="34" charset="0"/>
              <a:buChar char="•"/>
            </a:pPr>
            <a:r>
              <a:rPr lang="en-US" sz="2400" dirty="0">
                <a:solidFill>
                  <a:srgbClr val="FFFFFF"/>
                </a:solidFill>
              </a:rPr>
              <a:t>Accelerates response</a:t>
            </a:r>
          </a:p>
          <a:p>
            <a:pPr marL="457200" indent="-457200">
              <a:buFont typeface="Arial" panose="020B0604020202020204" pitchFamily="34" charset="0"/>
              <a:buChar char="•"/>
            </a:pPr>
            <a:endParaRPr lang="en-US" sz="2400" dirty="0">
              <a:solidFill>
                <a:srgbClr val="FFFFFF"/>
              </a:solidFill>
            </a:endParaRPr>
          </a:p>
          <a:p>
            <a:pPr marL="457200" indent="-457200">
              <a:buFont typeface="Arial" panose="020B0604020202020204" pitchFamily="34" charset="0"/>
              <a:buChar char="•"/>
            </a:pPr>
            <a:r>
              <a:rPr lang="en-US" sz="2400" dirty="0">
                <a:solidFill>
                  <a:srgbClr val="FFFFFF"/>
                </a:solidFill>
              </a:rPr>
              <a:t>Reduces operational overhead in cybersecurity operations.</a:t>
            </a:r>
            <a:endParaRPr lang="en-US" sz="3600" dirty="0">
              <a:solidFill>
                <a:srgbClr val="FFFFFF"/>
              </a:solidFill>
              <a:latin typeface="Consolas" panose="020B0609020204030204" pitchFamily="49" charset="0"/>
            </a:endParaRPr>
          </a:p>
        </p:txBody>
      </p:sp>
      <p:cxnSp>
        <p:nvCxnSpPr>
          <p:cNvPr id="13" name="Google Shape;631;p39">
            <a:extLst>
              <a:ext uri="{FF2B5EF4-FFF2-40B4-BE49-F238E27FC236}">
                <a16:creationId xmlns:a16="http://schemas.microsoft.com/office/drawing/2014/main" id="{4DA41925-248D-EF87-3157-A8D3C8EF7460}"/>
              </a:ext>
            </a:extLst>
          </p:cNvPr>
          <p:cNvCxnSpPr>
            <a:cxnSpLocks/>
          </p:cNvCxnSpPr>
          <p:nvPr/>
        </p:nvCxnSpPr>
        <p:spPr>
          <a:xfrm>
            <a:off x="578307" y="4251380"/>
            <a:ext cx="51999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pic>
        <p:nvPicPr>
          <p:cNvPr id="14" name="Picture 13" descr="A diagram of data processing&#10;&#10;AI-generated content may be incorrect.">
            <a:extLst>
              <a:ext uri="{FF2B5EF4-FFF2-40B4-BE49-F238E27FC236}">
                <a16:creationId xmlns:a16="http://schemas.microsoft.com/office/drawing/2014/main" id="{36C95876-54DB-C863-BB8E-2863F52FA297}"/>
              </a:ext>
            </a:extLst>
          </p:cNvPr>
          <p:cNvPicPr>
            <a:picLocks noChangeAspect="1"/>
          </p:cNvPicPr>
          <p:nvPr/>
        </p:nvPicPr>
        <p:blipFill>
          <a:blip r:embed="rId5">
            <a:extLst>
              <a:ext uri="{28A0092B-C50C-407E-A947-70E740481C1C}">
                <a14:useLocalDpi xmlns:a14="http://schemas.microsoft.com/office/drawing/2010/main" val="0"/>
              </a:ext>
            </a:extLst>
          </a:blip>
          <a:srcRect t="17840"/>
          <a:stretch>
            <a:fillRect/>
          </a:stretch>
        </p:blipFill>
        <p:spPr>
          <a:xfrm>
            <a:off x="8811944" y="2934296"/>
            <a:ext cx="5791200" cy="7085405"/>
          </a:xfrm>
          <a:prstGeom prst="rect">
            <a:avLst/>
          </a:prstGeom>
        </p:spPr>
      </p:pic>
    </p:spTree>
    <p:extLst>
      <p:ext uri="{BB962C8B-B14F-4D97-AF65-F5344CB8AC3E}">
        <p14:creationId xmlns:p14="http://schemas.microsoft.com/office/powerpoint/2010/main" val="3381117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 presetClass="entr" presetSubtype="0" fill="hold" grpId="0" nodeType="withEffect">
                                  <p:stCondLst>
                                    <p:cond delay="0"/>
                                  </p:stCondLst>
                                  <p:iterate type="lt">
                                    <p:tmAbs val="0"/>
                                  </p:iterate>
                                  <p:childTnLst>
                                    <p:set>
                                      <p:cBhvr>
                                        <p:cTn id="17" dur="1" fill="hold">
                                          <p:stCondLst>
                                            <p:cond delay="0"/>
                                          </p:stCondLst>
                                        </p:cTn>
                                        <p:tgtEl>
                                          <p:spTgt spid="16">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iterate type="lt">
                                    <p:tmAbs val="0"/>
                                  </p:iterate>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iterate type="lt">
                                    <p:tmAbs val="0"/>
                                  </p:iterate>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8" presetClass="emph" presetSubtype="0" fill="hold" grpId="1" nodeType="clickEffect">
                                  <p:stCondLst>
                                    <p:cond delay="0"/>
                                  </p:stCondLst>
                                  <p:iterate type="lt">
                                    <p:tmPct val="4000"/>
                                  </p:iterate>
                                  <p:childTnLst>
                                    <p:set>
                                      <p:cBhvr override="childStyle">
                                        <p:cTn id="27" dur="500" fill="hold"/>
                                        <p:tgtEl>
                                          <p:spTgt spid="7"/>
                                        </p:tgtEl>
                                        <p:attrNameLst>
                                          <p:attrName>style.textDecorationUnderline</p:attrName>
                                        </p:attrNameLst>
                                      </p:cBhvr>
                                      <p:to>
                                        <p:strVal val="true"/>
                                      </p:to>
                                    </p:set>
                                  </p:childTnLst>
                                </p:cTn>
                              </p:par>
                              <p:par>
                                <p:cTn id="28" presetID="2" presetClass="entr" presetSubtype="2"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1+#ppt_w/2"/>
                                          </p:val>
                                        </p:tav>
                                        <p:tav tm="100000">
                                          <p:val>
                                            <p:strVal val="#ppt_x"/>
                                          </p:val>
                                        </p:tav>
                                      </p:tavLst>
                                    </p:anim>
                                    <p:anim calcmode="lin" valueType="num">
                                      <p:cBhvr additive="base">
                                        <p:cTn id="3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xit" presetSubtype="2" fill="hold" nodeType="clickEffect">
                                  <p:stCondLst>
                                    <p:cond delay="250"/>
                                  </p:stCondLst>
                                  <p:childTnLst>
                                    <p:anim calcmode="lin" valueType="num">
                                      <p:cBhvr additive="base">
                                        <p:cTn id="45" dur="500"/>
                                        <p:tgtEl>
                                          <p:spTgt spid="36"/>
                                        </p:tgtEl>
                                        <p:attrNameLst>
                                          <p:attrName>ppt_x</p:attrName>
                                        </p:attrNameLst>
                                      </p:cBhvr>
                                      <p:tavLst>
                                        <p:tav tm="0">
                                          <p:val>
                                            <p:strVal val="ppt_x"/>
                                          </p:val>
                                        </p:tav>
                                        <p:tav tm="100000">
                                          <p:val>
                                            <p:strVal val="1+ppt_w/2"/>
                                          </p:val>
                                        </p:tav>
                                      </p:tavLst>
                                    </p:anim>
                                    <p:anim calcmode="lin" valueType="num">
                                      <p:cBhvr additive="base">
                                        <p:cTn id="46" dur="500"/>
                                        <p:tgtEl>
                                          <p:spTgt spid="36"/>
                                        </p:tgtEl>
                                        <p:attrNameLst>
                                          <p:attrName>ppt_y</p:attrName>
                                        </p:attrNameLst>
                                      </p:cBhvr>
                                      <p:tavLst>
                                        <p:tav tm="0">
                                          <p:val>
                                            <p:strVal val="ppt_y"/>
                                          </p:val>
                                        </p:tav>
                                        <p:tav tm="100000">
                                          <p:val>
                                            <p:strVal val="ppt_y"/>
                                          </p:val>
                                        </p:tav>
                                      </p:tavLst>
                                    </p:anim>
                                    <p:set>
                                      <p:cBhvr>
                                        <p:cTn id="47" dur="1" fill="hold">
                                          <p:stCondLst>
                                            <p:cond delay="499"/>
                                          </p:stCondLst>
                                        </p:cTn>
                                        <p:tgtEl>
                                          <p:spTgt spid="3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8" presetClass="emph" presetSubtype="0" fill="hold" grpId="1" nodeType="clickEffect">
                                  <p:stCondLst>
                                    <p:cond delay="0"/>
                                  </p:stCondLst>
                                  <p:iterate type="lt">
                                    <p:tmPct val="4000"/>
                                  </p:iterate>
                                  <p:childTnLst>
                                    <p:set>
                                      <p:cBhvr override="childStyle">
                                        <p:cTn id="51" dur="500" fill="hold"/>
                                        <p:tgtEl>
                                          <p:spTgt spid="10"/>
                                        </p:tgtEl>
                                        <p:attrNameLst>
                                          <p:attrName>style.textDecorationUnderline</p:attrName>
                                        </p:attrNameLst>
                                      </p:cBhvr>
                                      <p:to>
                                        <p:strVal val="true"/>
                                      </p:to>
                                    </p:set>
                                  </p:childTnLst>
                                </p:cTn>
                              </p:par>
                              <p:par>
                                <p:cTn id="52" presetID="2" presetClass="entr" presetSubtype="2" fill="hold" nodeType="withEffect">
                                  <p:stCondLst>
                                    <p:cond delay="25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1+#ppt_w/2"/>
                                          </p:val>
                                        </p:tav>
                                        <p:tav tm="100000">
                                          <p:val>
                                            <p:strVal val="#ppt_x"/>
                                          </p:val>
                                        </p:tav>
                                      </p:tavLst>
                                    </p:anim>
                                    <p:anim calcmode="lin" valueType="num">
                                      <p:cBhvr additive="base">
                                        <p:cTn id="55" dur="500" fill="hold"/>
                                        <p:tgtEl>
                                          <p:spTgt spid="36"/>
                                        </p:tgtEl>
                                        <p:attrNameLst>
                                          <p:attrName>ppt_y</p:attrName>
                                        </p:attrNameLst>
                                      </p:cBhvr>
                                      <p:tavLst>
                                        <p:tav tm="0">
                                          <p:val>
                                            <p:strVal val="#ppt_y"/>
                                          </p:val>
                                        </p:tav>
                                        <p:tav tm="100000">
                                          <p:val>
                                            <p:strVal val="#ppt_y"/>
                                          </p:val>
                                        </p:tav>
                                      </p:tavLst>
                                    </p:anim>
                                  </p:childTnLst>
                                </p:cTn>
                              </p:par>
                              <p:par>
                                <p:cTn id="56" presetID="1"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xit" presetSubtype="2" fill="hold" nodeType="clickEffect">
                                  <p:stCondLst>
                                    <p:cond delay="250"/>
                                  </p:stCondLst>
                                  <p:childTnLst>
                                    <p:anim calcmode="lin" valueType="num">
                                      <p:cBhvr additive="base">
                                        <p:cTn id="61" dur="500"/>
                                        <p:tgtEl>
                                          <p:spTgt spid="36"/>
                                        </p:tgtEl>
                                        <p:attrNameLst>
                                          <p:attrName>ppt_x</p:attrName>
                                        </p:attrNameLst>
                                      </p:cBhvr>
                                      <p:tavLst>
                                        <p:tav tm="0">
                                          <p:val>
                                            <p:strVal val="ppt_x"/>
                                          </p:val>
                                        </p:tav>
                                        <p:tav tm="100000">
                                          <p:val>
                                            <p:strVal val="1+ppt_w/2"/>
                                          </p:val>
                                        </p:tav>
                                      </p:tavLst>
                                    </p:anim>
                                    <p:anim calcmode="lin" valueType="num">
                                      <p:cBhvr additive="base">
                                        <p:cTn id="62" dur="500"/>
                                        <p:tgtEl>
                                          <p:spTgt spid="36"/>
                                        </p:tgtEl>
                                        <p:attrNameLst>
                                          <p:attrName>ppt_y</p:attrName>
                                        </p:attrNameLst>
                                      </p:cBhvr>
                                      <p:tavLst>
                                        <p:tav tm="0">
                                          <p:val>
                                            <p:strVal val="ppt_y"/>
                                          </p:val>
                                        </p:tav>
                                        <p:tav tm="100000">
                                          <p:val>
                                            <p:strVal val="ppt_y"/>
                                          </p:val>
                                        </p:tav>
                                      </p:tavLst>
                                    </p:anim>
                                    <p:set>
                                      <p:cBhvr>
                                        <p:cTn id="63" dur="1" fill="hold">
                                          <p:stCondLst>
                                            <p:cond delay="499"/>
                                          </p:stCondLst>
                                        </p:cTn>
                                        <p:tgtEl>
                                          <p:spTgt spid="36"/>
                                        </p:tgtEl>
                                        <p:attrNameLst>
                                          <p:attrName>style.visibility</p:attrName>
                                        </p:attrNameLst>
                                      </p:cBhvr>
                                      <p:to>
                                        <p:strVal val="hidden"/>
                                      </p:to>
                                    </p:set>
                                  </p:childTnLst>
                                </p:cTn>
                              </p:par>
                            </p:childTnLst>
                          </p:cTn>
                        </p:par>
                        <p:par>
                          <p:cTn id="64" fill="hold">
                            <p:stCondLst>
                              <p:cond delay="750"/>
                            </p:stCondLst>
                            <p:childTnLst>
                              <p:par>
                                <p:cTn id="65" presetID="2" presetClass="exit" presetSubtype="2" fill="hold" grpId="1" nodeType="afterEffect">
                                  <p:stCondLst>
                                    <p:cond delay="0"/>
                                  </p:stCondLst>
                                  <p:childTnLst>
                                    <p:anim calcmode="lin" valueType="num">
                                      <p:cBhvr additive="base">
                                        <p:cTn id="66" dur="500"/>
                                        <p:tgtEl>
                                          <p:spTgt spid="6"/>
                                        </p:tgtEl>
                                        <p:attrNameLst>
                                          <p:attrName>ppt_x</p:attrName>
                                        </p:attrNameLst>
                                      </p:cBhvr>
                                      <p:tavLst>
                                        <p:tav tm="0">
                                          <p:val>
                                            <p:strVal val="ppt_x"/>
                                          </p:val>
                                        </p:tav>
                                        <p:tav tm="100000">
                                          <p:val>
                                            <p:strVal val="1+ppt_w/2"/>
                                          </p:val>
                                        </p:tav>
                                      </p:tavLst>
                                    </p:anim>
                                    <p:anim calcmode="lin" valueType="num">
                                      <p:cBhvr additive="base">
                                        <p:cTn id="67" dur="500"/>
                                        <p:tgtEl>
                                          <p:spTgt spid="6"/>
                                        </p:tgtEl>
                                        <p:attrNameLst>
                                          <p:attrName>ppt_y</p:attrName>
                                        </p:attrNameLst>
                                      </p:cBhvr>
                                      <p:tavLst>
                                        <p:tav tm="0">
                                          <p:val>
                                            <p:strVal val="ppt_y"/>
                                          </p:val>
                                        </p:tav>
                                        <p:tav tm="100000">
                                          <p:val>
                                            <p:strVal val="ppt_y"/>
                                          </p:val>
                                        </p:tav>
                                      </p:tavLst>
                                    </p:anim>
                                    <p:set>
                                      <p:cBhvr>
                                        <p:cTn id="68" dur="1" fill="hold">
                                          <p:stCondLst>
                                            <p:cond delay="499"/>
                                          </p:stCondLst>
                                        </p:cTn>
                                        <p:tgtEl>
                                          <p:spTgt spid="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8" presetClass="emph" presetSubtype="0" fill="hold" grpId="1" nodeType="clickEffect">
                                  <p:stCondLst>
                                    <p:cond delay="0"/>
                                  </p:stCondLst>
                                  <p:iterate type="lt">
                                    <p:tmPct val="4000"/>
                                  </p:iterate>
                                  <p:childTnLst>
                                    <p:set>
                                      <p:cBhvr override="childStyle">
                                        <p:cTn id="72" dur="500" fill="hold"/>
                                        <p:tgtEl>
                                          <p:spTgt spid="16">
                                            <p:txEl>
                                              <p:pRg st="1" end="1"/>
                                            </p:txEl>
                                          </p:spTgt>
                                        </p:tgtEl>
                                        <p:attrNameLst>
                                          <p:attrName>style.textDecorationUnderline</p:attrName>
                                        </p:attrNameLst>
                                      </p:cBhvr>
                                      <p:to>
                                        <p:strVal val="true"/>
                                      </p:to>
                                    </p:set>
                                  </p:childTnLst>
                                </p:cTn>
                              </p:par>
                              <p:par>
                                <p:cTn id="73" presetID="2" presetClass="entr" presetSubtype="2" fill="hold" nodeType="withEffect">
                                  <p:stCondLst>
                                    <p:cond delay="25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1+#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par>
                                <p:cTn id="77" presetID="1"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3" grpId="0"/>
      <p:bldP spid="7" grpId="0"/>
      <p:bldP spid="7" grpId="1"/>
      <p:bldP spid="10" grpId="0"/>
      <p:bldP spid="10" grpId="1"/>
      <p:bldP spid="16" grpId="0" build="allAtOnce"/>
      <p:bldP spid="16" grpId="1" build="allAtOnce"/>
      <p:bldP spid="6" grpId="0"/>
      <p:bldP spid="6" grpId="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DE2EDDE1-F30E-4217-E9BD-8C796B3E970C}"/>
              </a:ext>
            </a:extLst>
          </p:cNvPr>
          <p:cNvGrpSpPr/>
          <p:nvPr/>
        </p:nvGrpSpPr>
        <p:grpSpPr>
          <a:xfrm>
            <a:off x="7162802" y="1"/>
            <a:ext cx="13343601" cy="10719271"/>
            <a:chOff x="23611" y="62808"/>
            <a:chExt cx="2067273" cy="1557471"/>
          </a:xfrm>
        </p:grpSpPr>
        <p:sp>
          <p:nvSpPr>
            <p:cNvPr id="11" name="Freeform 3">
              <a:extLst>
                <a:ext uri="{FF2B5EF4-FFF2-40B4-BE49-F238E27FC236}">
                  <a16:creationId xmlns:a16="http://schemas.microsoft.com/office/drawing/2014/main" id="{63C83F04-A94D-0C47-18D1-B36435B46A4E}"/>
                </a:ext>
              </a:extLst>
            </p:cNvPr>
            <p:cNvSpPr/>
            <p:nvPr/>
          </p:nvSpPr>
          <p:spPr>
            <a:xfrm>
              <a:off x="23611" y="62808"/>
              <a:ext cx="2067273" cy="1557471"/>
            </a:xfrm>
            <a:custGeom>
              <a:avLst/>
              <a:gdLst/>
              <a:ahLst/>
              <a:cxnLst/>
              <a:rect l="l" t="t" r="r" b="b"/>
              <a:pathLst>
                <a:path w="2067273" h="1593725">
                  <a:moveTo>
                    <a:pt x="0" y="0"/>
                  </a:moveTo>
                  <a:lnTo>
                    <a:pt x="2067273" y="0"/>
                  </a:lnTo>
                  <a:lnTo>
                    <a:pt x="2067273" y="1593725"/>
                  </a:lnTo>
                  <a:lnTo>
                    <a:pt x="0" y="1593725"/>
                  </a:lnTo>
                  <a:close/>
                </a:path>
              </a:pathLst>
            </a:custGeom>
            <a:blipFill>
              <a:blip r:embed="rId2">
                <a:extLst>
                  <a:ext uri="{BEBA8EAE-BF5A-486C-A8C5-ECC9F3942E4B}">
                    <a14:imgProps xmlns:a14="http://schemas.microsoft.com/office/drawing/2010/main">
                      <a14:imgLayer r:embed="rId3">
                        <a14:imgEffect>
                          <a14:artisticChalkSketch/>
                        </a14:imgEffect>
                      </a14:imgLayer>
                    </a14:imgProps>
                  </a:ext>
                </a:extLst>
              </a:blip>
              <a:stretch>
                <a:fillRect r="-37054"/>
              </a:stretch>
            </a:blipFill>
          </p:spPr>
          <p:txBody>
            <a:bodyPr/>
            <a:lstStyle/>
            <a:p>
              <a:endParaRPr lang="en-US"/>
            </a:p>
          </p:txBody>
        </p:sp>
      </p:grpSp>
      <p:sp>
        <p:nvSpPr>
          <p:cNvPr id="2" name="Freeform 2"/>
          <p:cNvSpPr/>
          <p:nvPr/>
        </p:nvSpPr>
        <p:spPr>
          <a:xfrm>
            <a:off x="-76200" y="0"/>
            <a:ext cx="102489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364" b="-3364"/>
            </a:stretch>
          </a:blipFill>
        </p:spPr>
        <p:txBody>
          <a:bodyPr/>
          <a:lstStyle/>
          <a:p>
            <a:endParaRPr lang="en-US"/>
          </a:p>
        </p:txBody>
      </p:sp>
      <p:sp>
        <p:nvSpPr>
          <p:cNvPr id="7" name="TextBox 7"/>
          <p:cNvSpPr txBox="1"/>
          <p:nvPr/>
        </p:nvSpPr>
        <p:spPr>
          <a:xfrm>
            <a:off x="-1447800" y="3962883"/>
            <a:ext cx="12557218" cy="764825"/>
          </a:xfrm>
          <a:prstGeom prst="rect">
            <a:avLst/>
          </a:prstGeom>
        </p:spPr>
        <p:txBody>
          <a:bodyPr wrap="square" lIns="0" tIns="0" rIns="0" bIns="0" rtlCol="0" anchor="t">
            <a:spAutoFit/>
          </a:bodyPr>
          <a:lstStyle/>
          <a:p>
            <a:pPr algn="ctr">
              <a:lnSpc>
                <a:spcPts val="5808"/>
              </a:lnSpc>
            </a:pPr>
            <a:r>
              <a:rPr lang="en-US" sz="5808" spc="-458" dirty="0">
                <a:solidFill>
                  <a:srgbClr val="000000"/>
                </a:solidFill>
                <a:latin typeface="Archivo Black"/>
                <a:ea typeface="Archivo Black"/>
                <a:cs typeface="Archivo Black"/>
                <a:sym typeface="Archivo Black"/>
              </a:rPr>
              <a:t>PROPOSED SOLUTION</a:t>
            </a:r>
          </a:p>
        </p:txBody>
      </p:sp>
      <p:sp>
        <p:nvSpPr>
          <p:cNvPr id="8" name="TextBox 8"/>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17/10</a:t>
            </a:r>
          </a:p>
        </p:txBody>
      </p:sp>
      <p:sp>
        <p:nvSpPr>
          <p:cNvPr id="9" name="TextBox 9"/>
          <p:cNvSpPr txBox="1"/>
          <p:nvPr/>
        </p:nvSpPr>
        <p:spPr>
          <a:xfrm>
            <a:off x="1044530" y="5130766"/>
            <a:ext cx="8007440" cy="1487587"/>
          </a:xfrm>
          <a:prstGeom prst="rect">
            <a:avLst/>
          </a:prstGeom>
        </p:spPr>
        <p:txBody>
          <a:bodyPr wrap="square" lIns="0" tIns="0" rIns="0" bIns="0" rtlCol="0" anchor="t">
            <a:spAutoFit/>
          </a:bodyPr>
          <a:lstStyle/>
          <a:p>
            <a:pPr algn="l">
              <a:lnSpc>
                <a:spcPts val="2939"/>
              </a:lnSpc>
              <a:spcBef>
                <a:spcPct val="0"/>
              </a:spcBef>
            </a:pPr>
            <a:r>
              <a:rPr lang="en-US" sz="2400" dirty="0">
                <a:solidFill>
                  <a:srgbClr val="000000"/>
                </a:solidFill>
                <a:latin typeface="Garet"/>
                <a:ea typeface="Garet"/>
                <a:cs typeface="Garet"/>
                <a:sym typeface="Garet"/>
              </a:rPr>
              <a:t>The proposed solution part is about implementing each component and its interconnection processes in addition to how TDARE is structured and organized.</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5FA005-3780-AD0A-E4B2-A668187947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C5F9A7-2F31-3F9B-CC8C-48843BCDE90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11" name="Rectangle 10">
            <a:extLst>
              <a:ext uri="{FF2B5EF4-FFF2-40B4-BE49-F238E27FC236}">
                <a16:creationId xmlns:a16="http://schemas.microsoft.com/office/drawing/2014/main" id="{7EC82C9D-9F8B-665C-3530-076E4A5C7A01}"/>
              </a:ext>
            </a:extLst>
          </p:cNvPr>
          <p:cNvSpPr/>
          <p:nvPr/>
        </p:nvSpPr>
        <p:spPr>
          <a:xfrm>
            <a:off x="438150" y="266700"/>
            <a:ext cx="17411700" cy="975360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3FB2C008-33B6-C0B2-2A73-23C69CFCAA6E}"/>
              </a:ext>
            </a:extLst>
          </p:cNvPr>
          <p:cNvPicPr>
            <a:picLocks noChangeAspect="1"/>
          </p:cNvPicPr>
          <p:nvPr/>
        </p:nvPicPr>
        <p:blipFill>
          <a:blip r:embed="rId3">
            <a:extLst>
              <a:ext uri="{28A0092B-C50C-407E-A947-70E740481C1C}">
                <a14:useLocalDpi xmlns:a14="http://schemas.microsoft.com/office/drawing/2010/main" val="0"/>
              </a:ext>
            </a:extLst>
          </a:blip>
          <a:srcRect b="5185"/>
          <a:stretch>
            <a:fillRect/>
          </a:stretch>
        </p:blipFill>
        <p:spPr>
          <a:xfrm>
            <a:off x="2684263" y="10026"/>
            <a:ext cx="12919474" cy="9753600"/>
          </a:xfrm>
          <a:prstGeom prst="rect">
            <a:avLst/>
          </a:prstGeom>
        </p:spPr>
      </p:pic>
      <p:sp>
        <p:nvSpPr>
          <p:cNvPr id="8" name="TextBox 8">
            <a:extLst>
              <a:ext uri="{FF2B5EF4-FFF2-40B4-BE49-F238E27FC236}">
                <a16:creationId xmlns:a16="http://schemas.microsoft.com/office/drawing/2014/main" id="{6810E8CC-0A20-4967-AD6A-D3772AE8A62A}"/>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18/10</a:t>
            </a:r>
          </a:p>
        </p:txBody>
      </p:sp>
      <p:sp>
        <p:nvSpPr>
          <p:cNvPr id="16" name="TextBox 7">
            <a:extLst>
              <a:ext uri="{FF2B5EF4-FFF2-40B4-BE49-F238E27FC236}">
                <a16:creationId xmlns:a16="http://schemas.microsoft.com/office/drawing/2014/main" id="{4CB9EFE4-F783-B11A-2A4D-CE00349115E9}"/>
              </a:ext>
            </a:extLst>
          </p:cNvPr>
          <p:cNvSpPr txBox="1"/>
          <p:nvPr/>
        </p:nvSpPr>
        <p:spPr>
          <a:xfrm>
            <a:off x="2865391" y="4156090"/>
            <a:ext cx="12557218" cy="764825"/>
          </a:xfrm>
          <a:prstGeom prst="rect">
            <a:avLst/>
          </a:prstGeom>
        </p:spPr>
        <p:txBody>
          <a:bodyPr wrap="square" lIns="0" tIns="0" rIns="0" bIns="0" rtlCol="0" anchor="t">
            <a:spAutoFit/>
          </a:bodyPr>
          <a:lstStyle/>
          <a:p>
            <a:pPr algn="ctr">
              <a:lnSpc>
                <a:spcPts val="5808"/>
              </a:lnSpc>
            </a:pPr>
            <a:r>
              <a:rPr lang="en-US" sz="5808" spc="-458" dirty="0">
                <a:solidFill>
                  <a:srgbClr val="000000"/>
                </a:solidFill>
                <a:latin typeface="Archivo Black"/>
                <a:ea typeface="Archivo Black"/>
                <a:cs typeface="Archivo Black"/>
                <a:sym typeface="Archivo Black"/>
              </a:rPr>
              <a:t>Let’s Dive Into TDARE</a:t>
            </a:r>
          </a:p>
        </p:txBody>
      </p:sp>
    </p:spTree>
    <p:extLst>
      <p:ext uri="{BB962C8B-B14F-4D97-AF65-F5344CB8AC3E}">
        <p14:creationId xmlns:p14="http://schemas.microsoft.com/office/powerpoint/2010/main" val="232006793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4" name="Freeform 4"/>
          <p:cNvSpPr/>
          <p:nvPr/>
        </p:nvSpPr>
        <p:spPr>
          <a:xfrm>
            <a:off x="-706637" y="1559650"/>
            <a:ext cx="9125543" cy="7167700"/>
          </a:xfrm>
          <a:custGeom>
            <a:avLst/>
            <a:gdLst/>
            <a:ahLst/>
            <a:cxnLst/>
            <a:rect l="l" t="t" r="r" b="b"/>
            <a:pathLst>
              <a:path w="9125543" h="7167700">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799313" y="0"/>
            <a:ext cx="3488687" cy="1198840"/>
          </a:xfrm>
          <a:custGeom>
            <a:avLst/>
            <a:gdLst/>
            <a:ahLst/>
            <a:cxnLst/>
            <a:rect l="l" t="t" r="r" b="b"/>
            <a:pathLst>
              <a:path w="3488687" h="1198840">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604641" y="2439692"/>
            <a:ext cx="6531462" cy="785704"/>
          </a:xfrm>
          <a:prstGeom prst="rect">
            <a:avLst/>
          </a:prstGeom>
        </p:spPr>
        <p:txBody>
          <a:bodyPr lIns="0" tIns="0" rIns="0" bIns="0" rtlCol="0" anchor="t">
            <a:spAutoFit/>
          </a:bodyPr>
          <a:lstStyle/>
          <a:p>
            <a:pPr marL="0" lvl="0" indent="0" algn="just">
              <a:lnSpc>
                <a:spcPts val="5808"/>
              </a:lnSpc>
              <a:spcBef>
                <a:spcPct val="0"/>
              </a:spcBef>
            </a:pPr>
            <a:r>
              <a:rPr lang="en-US" sz="5808" spc="-458" dirty="0">
                <a:solidFill>
                  <a:srgbClr val="FFFFFF"/>
                </a:solidFill>
                <a:latin typeface="Archivo Black"/>
                <a:ea typeface="Archivo Black"/>
                <a:cs typeface="Archivo Black"/>
                <a:sym typeface="Archivo Black"/>
              </a:rPr>
              <a:t>Contents</a:t>
            </a:r>
          </a:p>
        </p:txBody>
      </p:sp>
      <p:sp>
        <p:nvSpPr>
          <p:cNvPr id="40" name="TextBox 39">
            <a:extLst>
              <a:ext uri="{FF2B5EF4-FFF2-40B4-BE49-F238E27FC236}">
                <a16:creationId xmlns:a16="http://schemas.microsoft.com/office/drawing/2014/main" id="{1D2FE247-E0B9-D9AD-3EFD-681EAEE293B7}"/>
              </a:ext>
            </a:extLst>
          </p:cNvPr>
          <p:cNvSpPr txBox="1"/>
          <p:nvPr/>
        </p:nvSpPr>
        <p:spPr>
          <a:xfrm>
            <a:off x="8818677" y="1559650"/>
            <a:ext cx="9414240" cy="6986528"/>
          </a:xfrm>
          <a:prstGeom prst="rect">
            <a:avLst/>
          </a:prstGeom>
          <a:noFill/>
        </p:spPr>
        <p:txBody>
          <a:bodyPr wrap="square">
            <a:spAutoFit/>
          </a:bodyPr>
          <a:lstStyle/>
          <a:p>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Problem Statement</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Objectives</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Research Questions</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Research Data Extraction</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Proposed Solution Overview</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Evaluation &amp; Metrics</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Positioning &amp; Expected Contributions</a:t>
            </a:r>
          </a:p>
          <a:p>
            <a:pPr marL="514350" indent="-514350">
              <a:buFont typeface="+mj-lt"/>
              <a:buAutoNum type="arabicParenR"/>
            </a:pPr>
            <a:endParaRPr lang="en-US" sz="2800" dirty="0">
              <a:latin typeface="Montserrat Black" panose="00000A00000000000000" pitchFamily="2" charset="0"/>
            </a:endParaRPr>
          </a:p>
          <a:p>
            <a:pPr marL="514350" indent="-514350">
              <a:buFont typeface="+mj-lt"/>
              <a:buAutoNum type="arabicParenR"/>
            </a:pPr>
            <a:r>
              <a:rPr lang="en-US" sz="2800" dirty="0">
                <a:latin typeface="Montserrat Black" panose="00000A00000000000000" pitchFamily="2" charset="0"/>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3" name="Rectangle 32">
            <a:extLst>
              <a:ext uri="{FF2B5EF4-FFF2-40B4-BE49-F238E27FC236}">
                <a16:creationId xmlns:a16="http://schemas.microsoft.com/office/drawing/2014/main" id="{164AAA42-DB3A-02C5-D9DE-7031D182B313}"/>
              </a:ext>
            </a:extLst>
          </p:cNvPr>
          <p:cNvSpPr/>
          <p:nvPr/>
        </p:nvSpPr>
        <p:spPr>
          <a:xfrm>
            <a:off x="438150" y="266700"/>
            <a:ext cx="17411700" cy="975360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8">
            <a:extLst>
              <a:ext uri="{FF2B5EF4-FFF2-40B4-BE49-F238E27FC236}">
                <a16:creationId xmlns:a16="http://schemas.microsoft.com/office/drawing/2014/main" id="{0270A894-1E6D-7F17-A959-013BF3B982D8}"/>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pic>
        <p:nvPicPr>
          <p:cNvPr id="36" name="Picture 35" descr="A diagram of security tools&#10;&#10;AI-generated content may be incorrect.">
            <a:extLst>
              <a:ext uri="{FF2B5EF4-FFF2-40B4-BE49-F238E27FC236}">
                <a16:creationId xmlns:a16="http://schemas.microsoft.com/office/drawing/2014/main" id="{78621BE6-8E86-9A04-F17C-CBAF27291D4A}"/>
              </a:ext>
            </a:extLst>
          </p:cNvPr>
          <p:cNvPicPr>
            <a:picLocks noChangeAspect="1"/>
          </p:cNvPicPr>
          <p:nvPr/>
        </p:nvPicPr>
        <p:blipFill>
          <a:blip r:embed="rId4">
            <a:extLst>
              <a:ext uri="{28A0092B-C50C-407E-A947-70E740481C1C}">
                <a14:useLocalDpi xmlns:a14="http://schemas.microsoft.com/office/drawing/2010/main" val="0"/>
              </a:ext>
            </a:extLst>
          </a:blip>
          <a:srcRect t="19778" b="7167"/>
          <a:stretch>
            <a:fillRect/>
          </a:stretch>
        </p:blipFill>
        <p:spPr>
          <a:xfrm>
            <a:off x="1445235" y="1790700"/>
            <a:ext cx="15397529" cy="7515225"/>
          </a:xfrm>
          <a:prstGeom prst="rect">
            <a:avLst/>
          </a:prstGeom>
        </p:spPr>
      </p:pic>
      <p:sp>
        <p:nvSpPr>
          <p:cNvPr id="37" name="TextBox 9">
            <a:extLst>
              <a:ext uri="{FF2B5EF4-FFF2-40B4-BE49-F238E27FC236}">
                <a16:creationId xmlns:a16="http://schemas.microsoft.com/office/drawing/2014/main" id="{05AE9AAF-6DD1-CF90-17AD-690332AAAF4A}"/>
              </a:ext>
            </a:extLst>
          </p:cNvPr>
          <p:cNvSpPr txBox="1"/>
          <p:nvPr/>
        </p:nvSpPr>
        <p:spPr>
          <a:xfrm>
            <a:off x="5140279" y="573194"/>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a:solidFill>
                  <a:schemeClr val="bg1"/>
                </a:solidFill>
                <a:latin typeface="Garet Bold" panose="020B0604020202020204" charset="0"/>
                <a:ea typeface="Garet"/>
                <a:cs typeface="Garet"/>
                <a:sym typeface="Garet"/>
              </a:rPr>
              <a:t>Contributions of TDARE Components</a:t>
            </a:r>
          </a:p>
        </p:txBody>
      </p:sp>
    </p:spTree>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257D64-AF40-7E74-A6C2-5621A2DF6E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2F141E-5D8B-6A80-02BA-168CF9B5EAF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3" name="Rectangle 32">
            <a:extLst>
              <a:ext uri="{FF2B5EF4-FFF2-40B4-BE49-F238E27FC236}">
                <a16:creationId xmlns:a16="http://schemas.microsoft.com/office/drawing/2014/main" id="{853F53E8-C1DF-F3EF-B791-13DB517177CA}"/>
              </a:ext>
            </a:extLst>
          </p:cNvPr>
          <p:cNvSpPr/>
          <p:nvPr/>
        </p:nvSpPr>
        <p:spPr>
          <a:xfrm>
            <a:off x="438150" y="266700"/>
            <a:ext cx="17411700" cy="975360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8">
            <a:extLst>
              <a:ext uri="{FF2B5EF4-FFF2-40B4-BE49-F238E27FC236}">
                <a16:creationId xmlns:a16="http://schemas.microsoft.com/office/drawing/2014/main" id="{85F64B48-5EFB-AE8A-8CAA-31A42FE2D8B9}"/>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7" name="TextBox 9">
            <a:extLst>
              <a:ext uri="{FF2B5EF4-FFF2-40B4-BE49-F238E27FC236}">
                <a16:creationId xmlns:a16="http://schemas.microsoft.com/office/drawing/2014/main" id="{B5CF2A3B-5F98-200E-DCAD-0F060270DCC1}"/>
              </a:ext>
            </a:extLst>
          </p:cNvPr>
          <p:cNvSpPr txBox="1"/>
          <p:nvPr/>
        </p:nvSpPr>
        <p:spPr>
          <a:xfrm>
            <a:off x="4873580" y="601558"/>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a:solidFill>
                  <a:schemeClr val="bg1"/>
                </a:solidFill>
                <a:latin typeface="Garet Bold" panose="020B0604020202020204" charset="0"/>
                <a:ea typeface="Garet"/>
                <a:cs typeface="Garet"/>
                <a:sym typeface="Garet"/>
              </a:rPr>
              <a:t>Threat Intelligence Integrations</a:t>
            </a:r>
          </a:p>
        </p:txBody>
      </p:sp>
      <p:pic>
        <p:nvPicPr>
          <p:cNvPr id="4" name="Picture 3">
            <a:extLst>
              <a:ext uri="{FF2B5EF4-FFF2-40B4-BE49-F238E27FC236}">
                <a16:creationId xmlns:a16="http://schemas.microsoft.com/office/drawing/2014/main" id="{690D4E28-E877-9BA5-CC93-C560CE50A9B1}"/>
              </a:ext>
            </a:extLst>
          </p:cNvPr>
          <p:cNvPicPr>
            <a:picLocks noChangeAspect="1"/>
          </p:cNvPicPr>
          <p:nvPr/>
        </p:nvPicPr>
        <p:blipFill>
          <a:blip r:embed="rId4">
            <a:extLst>
              <a:ext uri="{28A0092B-C50C-407E-A947-70E740481C1C}">
                <a14:useLocalDpi xmlns:a14="http://schemas.microsoft.com/office/drawing/2010/main" val="0"/>
              </a:ext>
            </a:extLst>
          </a:blip>
          <a:srcRect t="12971" b="6323"/>
          <a:stretch>
            <a:fillRect/>
          </a:stretch>
        </p:blipFill>
        <p:spPr>
          <a:xfrm>
            <a:off x="1485900" y="942975"/>
            <a:ext cx="15316200" cy="8673466"/>
          </a:xfrm>
          <a:prstGeom prst="rect">
            <a:avLst/>
          </a:prstGeom>
        </p:spPr>
      </p:pic>
    </p:spTree>
    <p:extLst>
      <p:ext uri="{BB962C8B-B14F-4D97-AF65-F5344CB8AC3E}">
        <p14:creationId xmlns:p14="http://schemas.microsoft.com/office/powerpoint/2010/main" val="3830512899"/>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218F-F579-292C-C37F-AA74FBBCA6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A676AD-3487-7C29-5FBE-784A92E219D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3" name="Rectangle 32">
            <a:extLst>
              <a:ext uri="{FF2B5EF4-FFF2-40B4-BE49-F238E27FC236}">
                <a16:creationId xmlns:a16="http://schemas.microsoft.com/office/drawing/2014/main" id="{8824317A-558C-CC1D-9A8C-FD75E52E39C7}"/>
              </a:ext>
            </a:extLst>
          </p:cNvPr>
          <p:cNvSpPr/>
          <p:nvPr/>
        </p:nvSpPr>
        <p:spPr>
          <a:xfrm>
            <a:off x="438150" y="266700"/>
            <a:ext cx="17411700" cy="975360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8">
            <a:extLst>
              <a:ext uri="{FF2B5EF4-FFF2-40B4-BE49-F238E27FC236}">
                <a16:creationId xmlns:a16="http://schemas.microsoft.com/office/drawing/2014/main" id="{3CDF7B07-7AE2-617B-A853-670544B7A59D}"/>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7" name="TextBox 9">
            <a:extLst>
              <a:ext uri="{FF2B5EF4-FFF2-40B4-BE49-F238E27FC236}">
                <a16:creationId xmlns:a16="http://schemas.microsoft.com/office/drawing/2014/main" id="{8392EF64-AE53-398F-28D3-3DEDB50849EB}"/>
              </a:ext>
            </a:extLst>
          </p:cNvPr>
          <p:cNvSpPr txBox="1"/>
          <p:nvPr/>
        </p:nvSpPr>
        <p:spPr>
          <a:xfrm>
            <a:off x="4873580" y="601558"/>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a:solidFill>
                  <a:schemeClr val="bg1"/>
                </a:solidFill>
                <a:latin typeface="Garet Bold" panose="020B0604020202020204" charset="0"/>
                <a:ea typeface="Garet"/>
                <a:cs typeface="Garet"/>
                <a:sym typeface="Garet"/>
              </a:rPr>
              <a:t>SIEM Data collection</a:t>
            </a:r>
          </a:p>
        </p:txBody>
      </p:sp>
      <p:pic>
        <p:nvPicPr>
          <p:cNvPr id="5" name="Picture 4" descr="A screenshot of a computer&#10;&#10;AI-generated content may be incorrect.">
            <a:extLst>
              <a:ext uri="{FF2B5EF4-FFF2-40B4-BE49-F238E27FC236}">
                <a16:creationId xmlns:a16="http://schemas.microsoft.com/office/drawing/2014/main" id="{4E41139D-6ADA-C986-8E23-E2FE7C5783BB}"/>
              </a:ext>
            </a:extLst>
          </p:cNvPr>
          <p:cNvPicPr>
            <a:picLocks noChangeAspect="1"/>
          </p:cNvPicPr>
          <p:nvPr/>
        </p:nvPicPr>
        <p:blipFill>
          <a:blip r:embed="rId4">
            <a:extLst>
              <a:ext uri="{28A0092B-C50C-407E-A947-70E740481C1C}">
                <a14:useLocalDpi xmlns:a14="http://schemas.microsoft.com/office/drawing/2010/main" val="0"/>
              </a:ext>
            </a:extLst>
          </a:blip>
          <a:srcRect t="11852" b="8441"/>
          <a:stretch>
            <a:fillRect/>
          </a:stretch>
        </p:blipFill>
        <p:spPr>
          <a:xfrm>
            <a:off x="4873580" y="1106383"/>
            <a:ext cx="8862646" cy="8199542"/>
          </a:xfrm>
          <a:prstGeom prst="rect">
            <a:avLst/>
          </a:prstGeom>
        </p:spPr>
      </p:pic>
      <p:pic>
        <p:nvPicPr>
          <p:cNvPr id="9" name="Picture 8" descr="A diagram of a data processing process&#10;&#10;AI-generated content may be incorrect.">
            <a:extLst>
              <a:ext uri="{FF2B5EF4-FFF2-40B4-BE49-F238E27FC236}">
                <a16:creationId xmlns:a16="http://schemas.microsoft.com/office/drawing/2014/main" id="{4CCEF66E-8675-A364-9D2D-2C2888DDD899}"/>
              </a:ext>
            </a:extLst>
          </p:cNvPr>
          <p:cNvPicPr>
            <a:picLocks noChangeAspect="1"/>
          </p:cNvPicPr>
          <p:nvPr/>
        </p:nvPicPr>
        <p:blipFill>
          <a:blip r:embed="rId5">
            <a:extLst>
              <a:ext uri="{28A0092B-C50C-407E-A947-70E740481C1C}">
                <a14:useLocalDpi xmlns:a14="http://schemas.microsoft.com/office/drawing/2010/main" val="0"/>
              </a:ext>
            </a:extLst>
          </a:blip>
          <a:srcRect b="7902"/>
          <a:stretch>
            <a:fillRect/>
          </a:stretch>
        </p:blipFill>
        <p:spPr>
          <a:xfrm>
            <a:off x="2286000" y="358140"/>
            <a:ext cx="14401800" cy="8947785"/>
          </a:xfrm>
          <a:prstGeom prst="rect">
            <a:avLst/>
          </a:prstGeom>
        </p:spPr>
      </p:pic>
      <p:pic>
        <p:nvPicPr>
          <p:cNvPr id="11" name="Picture 10" descr="A diagram of a method&#10;&#10;AI-generated content may be incorrect.">
            <a:extLst>
              <a:ext uri="{FF2B5EF4-FFF2-40B4-BE49-F238E27FC236}">
                <a16:creationId xmlns:a16="http://schemas.microsoft.com/office/drawing/2014/main" id="{9A16D5BE-628D-4286-A83D-742A4B0086E2}"/>
              </a:ext>
            </a:extLst>
          </p:cNvPr>
          <p:cNvPicPr>
            <a:picLocks noChangeAspect="1"/>
          </p:cNvPicPr>
          <p:nvPr/>
        </p:nvPicPr>
        <p:blipFill>
          <a:blip r:embed="rId6">
            <a:extLst>
              <a:ext uri="{28A0092B-C50C-407E-A947-70E740481C1C}">
                <a14:useLocalDpi xmlns:a14="http://schemas.microsoft.com/office/drawing/2010/main" val="0"/>
              </a:ext>
            </a:extLst>
          </a:blip>
          <a:srcRect t="24574" b="10745"/>
          <a:stretch>
            <a:fillRect/>
          </a:stretch>
        </p:blipFill>
        <p:spPr>
          <a:xfrm>
            <a:off x="571500" y="3086100"/>
            <a:ext cx="17830800" cy="5618747"/>
          </a:xfrm>
          <a:prstGeom prst="rect">
            <a:avLst/>
          </a:prstGeom>
        </p:spPr>
      </p:pic>
      <p:sp>
        <p:nvSpPr>
          <p:cNvPr id="13" name="TextBox 9">
            <a:extLst>
              <a:ext uri="{FF2B5EF4-FFF2-40B4-BE49-F238E27FC236}">
                <a16:creationId xmlns:a16="http://schemas.microsoft.com/office/drawing/2014/main" id="{B8051D62-9AA5-E8A5-C621-2C0B0147A006}"/>
              </a:ext>
            </a:extLst>
          </p:cNvPr>
          <p:cNvSpPr txBox="1"/>
          <p:nvPr/>
        </p:nvSpPr>
        <p:spPr>
          <a:xfrm>
            <a:off x="5025980" y="753958"/>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a:solidFill>
                  <a:schemeClr val="bg1"/>
                </a:solidFill>
                <a:latin typeface="Garet Bold" panose="020B0604020202020204" charset="0"/>
                <a:ea typeface="Garet"/>
                <a:cs typeface="Garet"/>
                <a:sym typeface="Garet"/>
              </a:rPr>
              <a:t>SIEM Data Flow</a:t>
            </a:r>
          </a:p>
        </p:txBody>
      </p:sp>
      <p:pic>
        <p:nvPicPr>
          <p:cNvPr id="4" name="Picture 3" descr="A diagram of a fire hydrant&#10;&#10;AI-generated content may be incorrect.">
            <a:extLst>
              <a:ext uri="{FF2B5EF4-FFF2-40B4-BE49-F238E27FC236}">
                <a16:creationId xmlns:a16="http://schemas.microsoft.com/office/drawing/2014/main" id="{A216502A-B67C-17BF-CEA3-64B68F5B70EE}"/>
              </a:ext>
            </a:extLst>
          </p:cNvPr>
          <p:cNvPicPr>
            <a:picLocks noChangeAspect="1"/>
          </p:cNvPicPr>
          <p:nvPr/>
        </p:nvPicPr>
        <p:blipFill>
          <a:blip r:embed="rId7">
            <a:extLst>
              <a:ext uri="{28A0092B-C50C-407E-A947-70E740481C1C}">
                <a14:useLocalDpi xmlns:a14="http://schemas.microsoft.com/office/drawing/2010/main" val="0"/>
              </a:ext>
            </a:extLst>
          </a:blip>
          <a:srcRect t="5848" b="5846"/>
          <a:stretch>
            <a:fillRect/>
          </a:stretch>
        </p:blipFill>
        <p:spPr>
          <a:xfrm>
            <a:off x="2606341" y="601558"/>
            <a:ext cx="13761118" cy="9083884"/>
          </a:xfrm>
          <a:prstGeom prst="rect">
            <a:avLst/>
          </a:prstGeom>
        </p:spPr>
      </p:pic>
    </p:spTree>
    <p:extLst>
      <p:ext uri="{BB962C8B-B14F-4D97-AF65-F5344CB8AC3E}">
        <p14:creationId xmlns:p14="http://schemas.microsoft.com/office/powerpoint/2010/main" val="3707357123"/>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4" presetClass="exit" presetSubtype="10" fill="hold" grpId="1" nodeType="withEffect">
                                  <p:stCondLst>
                                    <p:cond delay="0"/>
                                  </p:stCondLst>
                                  <p:childTnLst>
                                    <p:animEffect transition="out" filter="randombar(horizontal)">
                                      <p:cBhvr>
                                        <p:cTn id="25" dur="500"/>
                                        <p:tgtEl>
                                          <p:spTgt spid="37"/>
                                        </p:tgtEl>
                                      </p:cBhvr>
                                    </p:animEffect>
                                    <p:set>
                                      <p:cBhvr>
                                        <p:cTn id="26" dur="1" fill="hold">
                                          <p:stCondLst>
                                            <p:cond delay="499"/>
                                          </p:stCondLst>
                                        </p:cTn>
                                        <p:tgtEl>
                                          <p:spTgt spid="37"/>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nodeType="clickEffect">
                                  <p:stCondLst>
                                    <p:cond delay="0"/>
                                  </p:stCondLst>
                                  <p:childTnLst>
                                    <p:animEffect transition="out" filter="randombar(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nodeType="clickEffect">
                                  <p:stCondLst>
                                    <p:cond delay="0"/>
                                  </p:stCondLst>
                                  <p:childTnLst>
                                    <p:animEffect transition="out" filter="randombar(horizontal)">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4" presetClass="exit" presetSubtype="10" fill="hold" grpId="1" nodeType="withEffect">
                                  <p:stCondLst>
                                    <p:cond delay="0"/>
                                  </p:stCondLst>
                                  <p:childTnLst>
                                    <p:animEffect transition="out" filter="randombar(horizontal)">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par>
                                <p:cTn id="55" presetID="42"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37"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591EEF1-FDD7-D604-D040-CA441599C5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52A4A1-E1CC-C26A-96F3-247426B27B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D7578A2A-8DA6-3AE0-E43F-BB0DE7578CB1}"/>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7B7CE9F7-FC47-F83C-815A-10422DC829F2}"/>
              </a:ext>
            </a:extLst>
          </p:cNvPr>
          <p:cNvSpPr/>
          <p:nvPr/>
        </p:nvSpPr>
        <p:spPr>
          <a:xfrm>
            <a:off x="438150" y="236220"/>
            <a:ext cx="17411700" cy="978408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phone&#10;&#10;AI-generated content may be incorrect.">
            <a:extLst>
              <a:ext uri="{FF2B5EF4-FFF2-40B4-BE49-F238E27FC236}">
                <a16:creationId xmlns:a16="http://schemas.microsoft.com/office/drawing/2014/main" id="{199BA262-EBD4-F45E-AF1B-8F87B7C00621}"/>
              </a:ext>
            </a:extLst>
          </p:cNvPr>
          <p:cNvPicPr>
            <a:picLocks noChangeAspect="1"/>
          </p:cNvPicPr>
          <p:nvPr/>
        </p:nvPicPr>
        <p:blipFill>
          <a:blip r:embed="rId4">
            <a:extLst>
              <a:ext uri="{28A0092B-C50C-407E-A947-70E740481C1C}">
                <a14:useLocalDpi xmlns:a14="http://schemas.microsoft.com/office/drawing/2010/main" val="0"/>
              </a:ext>
            </a:extLst>
          </a:blip>
          <a:srcRect b="18519"/>
          <a:stretch>
            <a:fillRect/>
          </a:stretch>
        </p:blipFill>
        <p:spPr>
          <a:xfrm>
            <a:off x="5251543" y="-266700"/>
            <a:ext cx="7467600" cy="10287000"/>
          </a:xfrm>
          <a:prstGeom prst="rect">
            <a:avLst/>
          </a:prstGeom>
        </p:spPr>
      </p:pic>
    </p:spTree>
    <p:extLst>
      <p:ext uri="{BB962C8B-B14F-4D97-AF65-F5344CB8AC3E}">
        <p14:creationId xmlns:p14="http://schemas.microsoft.com/office/powerpoint/2010/main" val="407031859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B1D56-5587-84C8-50C8-E66A34CC23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0EE1A6-9FB1-00E5-470D-854392917A5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8D71C9AF-BA46-6D79-DC90-E44511EC1856}"/>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pic>
        <p:nvPicPr>
          <p:cNvPr id="12" name="Picture 11" descr="A computer screen with white text&#10;&#10;AI-generated content may be incorrect.">
            <a:extLst>
              <a:ext uri="{FF2B5EF4-FFF2-40B4-BE49-F238E27FC236}">
                <a16:creationId xmlns:a16="http://schemas.microsoft.com/office/drawing/2014/main" id="{6372A04F-58A3-693B-286F-FE5F22C84A39}"/>
              </a:ext>
            </a:extLst>
          </p:cNvPr>
          <p:cNvPicPr>
            <a:picLocks noChangeAspect="1"/>
          </p:cNvPicPr>
          <p:nvPr/>
        </p:nvPicPr>
        <p:blipFill>
          <a:blip r:embed="rId4">
            <a:alphaModFix amt="71000"/>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8333721" cy="10287000"/>
          </a:xfrm>
          <a:prstGeom prst="rect">
            <a:avLst/>
          </a:prstGeom>
        </p:spPr>
      </p:pic>
      <p:sp>
        <p:nvSpPr>
          <p:cNvPr id="13" name="TextBox 9">
            <a:extLst>
              <a:ext uri="{FF2B5EF4-FFF2-40B4-BE49-F238E27FC236}">
                <a16:creationId xmlns:a16="http://schemas.microsoft.com/office/drawing/2014/main" id="{0241A021-7912-D2E4-7721-EDE9C303520B}"/>
              </a:ext>
            </a:extLst>
          </p:cNvPr>
          <p:cNvSpPr txBox="1"/>
          <p:nvPr/>
        </p:nvSpPr>
        <p:spPr>
          <a:xfrm>
            <a:off x="304800" y="6667500"/>
            <a:ext cx="13639800" cy="1795363"/>
          </a:xfrm>
          <a:prstGeom prst="rect">
            <a:avLst/>
          </a:prstGeom>
        </p:spPr>
        <p:txBody>
          <a:bodyPr wrap="square" lIns="0" tIns="0" rIns="0" bIns="0" rtlCol="0" anchor="t">
            <a:spAutoFit/>
          </a:bodyPr>
          <a:lstStyle/>
          <a:p>
            <a:pPr algn="l">
              <a:lnSpc>
                <a:spcPts val="6999"/>
              </a:lnSpc>
            </a:pPr>
            <a:r>
              <a:rPr lang="en-US" sz="6999" b="1" dirty="0">
                <a:solidFill>
                  <a:srgbClr val="FFFFFF"/>
                </a:solidFill>
                <a:latin typeface="Montserrat Bold"/>
                <a:ea typeface="Montserrat Bold"/>
                <a:cs typeface="Montserrat Bold"/>
                <a:sym typeface="Montserrat Bold"/>
              </a:rPr>
              <a:t>WHAT IS REVERSE ENGINEERING</a:t>
            </a:r>
          </a:p>
        </p:txBody>
      </p:sp>
    </p:spTree>
    <p:extLst>
      <p:ext uri="{BB962C8B-B14F-4D97-AF65-F5344CB8AC3E}">
        <p14:creationId xmlns:p14="http://schemas.microsoft.com/office/powerpoint/2010/main" val="42645666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C8CC6-F4E6-001E-A170-0852F6CC28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059255-710F-3111-637E-7F906F427E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D74CC7F7-D55E-0D01-C2C6-62511EEACE1B}"/>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E36A1DC2-975A-61F4-0AC7-AD5190B69774}"/>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92C5883-2E6F-EE2B-E6C5-31F4E06F5191}"/>
              </a:ext>
            </a:extLst>
          </p:cNvPr>
          <p:cNvSpPr txBox="1"/>
          <p:nvPr/>
        </p:nvSpPr>
        <p:spPr>
          <a:xfrm>
            <a:off x="1600200" y="1790700"/>
            <a:ext cx="9144000" cy="584775"/>
          </a:xfrm>
          <a:prstGeom prst="rect">
            <a:avLst/>
          </a:prstGeom>
          <a:noFill/>
        </p:spPr>
        <p:txBody>
          <a:bodyPr wrap="square">
            <a:spAutoFit/>
          </a:bodyPr>
          <a:lstStyle/>
          <a:p>
            <a:r>
              <a:rPr lang="en-US" sz="3200" b="1" dirty="0">
                <a:solidFill>
                  <a:srgbClr val="FFFFFF"/>
                </a:solidFill>
                <a:latin typeface="Montserrat Bold"/>
                <a:ea typeface="Montserrat Bold"/>
                <a:cs typeface="Montserrat Bold"/>
                <a:sym typeface="Montserrat Bold"/>
              </a:rPr>
              <a:t>REVERSE ENGINEERING</a:t>
            </a:r>
            <a:endParaRPr lang="en-US" sz="3200" dirty="0"/>
          </a:p>
        </p:txBody>
      </p:sp>
      <p:sp>
        <p:nvSpPr>
          <p:cNvPr id="6" name="TextBox 10">
            <a:extLst>
              <a:ext uri="{FF2B5EF4-FFF2-40B4-BE49-F238E27FC236}">
                <a16:creationId xmlns:a16="http://schemas.microsoft.com/office/drawing/2014/main" id="{22D6D4E0-91E4-8423-9EF8-3C43A8F212EF}"/>
              </a:ext>
            </a:extLst>
          </p:cNvPr>
          <p:cNvSpPr txBox="1"/>
          <p:nvPr/>
        </p:nvSpPr>
        <p:spPr>
          <a:xfrm>
            <a:off x="1600200" y="2822100"/>
            <a:ext cx="14782800" cy="2180084"/>
          </a:xfrm>
          <a:prstGeom prst="rect">
            <a:avLst/>
          </a:prstGeom>
        </p:spPr>
        <p:txBody>
          <a:bodyPr wrap="square" lIns="0" tIns="0" rIns="0" bIns="0" rtlCol="0" anchor="t">
            <a:spAutoFit/>
          </a:bodyPr>
          <a:lstStyle/>
          <a:p>
            <a:pPr algn="l">
              <a:lnSpc>
                <a:spcPts val="3409"/>
              </a:lnSpc>
            </a:pPr>
            <a:r>
              <a:rPr lang="en-US" sz="3200" dirty="0">
                <a:solidFill>
                  <a:srgbClr val="FFFFFF"/>
                </a:solidFill>
                <a:latin typeface="Montserrat"/>
                <a:ea typeface="Montserrat"/>
                <a:cs typeface="Montserrat"/>
                <a:sym typeface="Montserrat"/>
              </a:rPr>
              <a:t>Reverse Engineering (RE) is the process of analyzing software, hardware, or systems to understand how they work — often without access to the original source code.</a:t>
            </a:r>
          </a:p>
          <a:p>
            <a:pPr algn="l">
              <a:lnSpc>
                <a:spcPts val="3409"/>
              </a:lnSpc>
            </a:pPr>
            <a:endParaRPr lang="en-US" sz="3200" dirty="0">
              <a:solidFill>
                <a:srgbClr val="FFFFFF"/>
              </a:solidFill>
              <a:latin typeface="Montserrat"/>
              <a:ea typeface="Montserrat"/>
              <a:cs typeface="Montserrat"/>
              <a:sym typeface="Montserrat"/>
            </a:endParaRPr>
          </a:p>
          <a:p>
            <a:pPr algn="l">
              <a:lnSpc>
                <a:spcPts val="3409"/>
              </a:lnSpc>
            </a:pPr>
            <a:r>
              <a:rPr lang="en-US" sz="3200" dirty="0">
                <a:solidFill>
                  <a:srgbClr val="FFFFFF"/>
                </a:solidFill>
                <a:latin typeface="Montserrat"/>
                <a:ea typeface="Montserrat"/>
                <a:cs typeface="Montserrat"/>
                <a:sym typeface="Montserrat"/>
              </a:rPr>
              <a:t> It’s used to discover structure, behavior, and logic behind programs.</a:t>
            </a:r>
          </a:p>
        </p:txBody>
      </p:sp>
      <p:pic>
        <p:nvPicPr>
          <p:cNvPr id="7" name="Picture 6">
            <a:extLst>
              <a:ext uri="{FF2B5EF4-FFF2-40B4-BE49-F238E27FC236}">
                <a16:creationId xmlns:a16="http://schemas.microsoft.com/office/drawing/2014/main" id="{C7D2E190-BDBA-BEF1-0778-A79A031A6565}"/>
              </a:ext>
            </a:extLst>
          </p:cNvPr>
          <p:cNvPicPr>
            <a:picLocks noChangeAspect="1"/>
          </p:cNvPicPr>
          <p:nvPr/>
        </p:nvPicPr>
        <p:blipFill>
          <a:blip r:embed="rId4"/>
          <a:srcRect l="10417" t="11372" r="10417" b="36525"/>
          <a:stretch>
            <a:fillRect/>
          </a:stretch>
        </p:blipFill>
        <p:spPr>
          <a:xfrm>
            <a:off x="3200400" y="5782187"/>
            <a:ext cx="11582400" cy="3535680"/>
          </a:xfrm>
          <a:prstGeom prst="rect">
            <a:avLst/>
          </a:prstGeom>
        </p:spPr>
      </p:pic>
    </p:spTree>
    <p:extLst>
      <p:ext uri="{BB962C8B-B14F-4D97-AF65-F5344CB8AC3E}">
        <p14:creationId xmlns:p14="http://schemas.microsoft.com/office/powerpoint/2010/main" val="26737587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C6B8AC-0BB7-10B4-BF56-122A963A67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1DDE62-F094-0CD5-3344-9BE98DB499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184873C8-22ED-5610-B4EF-C1B0EA55589D}"/>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8BDA7B5D-03E9-4EB9-C37B-A99C429A3060}"/>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425985F-AA18-32ED-D82E-2259DBFB03B4}"/>
              </a:ext>
            </a:extLst>
          </p:cNvPr>
          <p:cNvSpPr txBox="1"/>
          <p:nvPr/>
        </p:nvSpPr>
        <p:spPr>
          <a:xfrm>
            <a:off x="1143000" y="4266337"/>
            <a:ext cx="6172200" cy="1754326"/>
          </a:xfrm>
          <a:prstGeom prst="rect">
            <a:avLst/>
          </a:prstGeom>
          <a:noFill/>
        </p:spPr>
        <p:txBody>
          <a:bodyPr wrap="square">
            <a:spAutoFit/>
          </a:bodyPr>
          <a:lstStyle/>
          <a:p>
            <a:r>
              <a:rPr lang="en-US" sz="5400" b="1" dirty="0">
                <a:solidFill>
                  <a:srgbClr val="FFFFFF"/>
                </a:solidFill>
                <a:latin typeface="Montserrat Bold"/>
                <a:ea typeface="Montserrat Bold"/>
                <a:cs typeface="Montserrat Bold"/>
                <a:sym typeface="Montserrat Bold"/>
              </a:rPr>
              <a:t>REVERSE ENGINEERING</a:t>
            </a:r>
            <a:endParaRPr lang="en-US" sz="5400" dirty="0"/>
          </a:p>
        </p:txBody>
      </p:sp>
      <p:sp>
        <p:nvSpPr>
          <p:cNvPr id="4" name="Freeform 3">
            <a:extLst>
              <a:ext uri="{FF2B5EF4-FFF2-40B4-BE49-F238E27FC236}">
                <a16:creationId xmlns:a16="http://schemas.microsoft.com/office/drawing/2014/main" id="{A546C3E4-298C-E84C-CABF-00BD2022F600}"/>
              </a:ext>
            </a:extLst>
          </p:cNvPr>
          <p:cNvSpPr/>
          <p:nvPr/>
        </p:nvSpPr>
        <p:spPr>
          <a:xfrm>
            <a:off x="8534400" y="266700"/>
            <a:ext cx="9338310" cy="9753600"/>
          </a:xfrm>
          <a:custGeom>
            <a:avLst/>
            <a:gdLst/>
            <a:ahLst/>
            <a:cxnLst/>
            <a:rect l="l" t="t" r="r" b="b"/>
            <a:pathLst>
              <a:path w="7824081" h="7824081">
                <a:moveTo>
                  <a:pt x="0" y="0"/>
                </a:moveTo>
                <a:lnTo>
                  <a:pt x="7824081" y="0"/>
                </a:lnTo>
                <a:lnTo>
                  <a:pt x="7824081" y="7824081"/>
                </a:lnTo>
                <a:lnTo>
                  <a:pt x="0" y="7824081"/>
                </a:lnTo>
                <a:lnTo>
                  <a:pt x="0" y="0"/>
                </a:lnTo>
                <a:close/>
              </a:path>
            </a:pathLst>
          </a:custGeom>
          <a:blipFill>
            <a:blip r:embed="rId4"/>
            <a:stretch>
              <a:fillRect/>
            </a:stretch>
          </a:blipFill>
        </p:spPr>
        <p:txBody>
          <a:bodyPr/>
          <a:lstStyle/>
          <a:p>
            <a:endParaRPr lang="en-US" dirty="0">
              <a:effectLst>
                <a:outerShdw blurRad="50800" dist="50800" dir="5400000" algn="ctr" rotWithShape="0">
                  <a:srgbClr val="000000">
                    <a:alpha val="17000"/>
                  </a:srgbClr>
                </a:outerShdw>
              </a:effectLst>
            </a:endParaRPr>
          </a:p>
        </p:txBody>
      </p:sp>
    </p:spTree>
    <p:extLst>
      <p:ext uri="{BB962C8B-B14F-4D97-AF65-F5344CB8AC3E}">
        <p14:creationId xmlns:p14="http://schemas.microsoft.com/office/powerpoint/2010/main" val="15300160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3469C7-88A2-8DDF-E2AC-E2DC77DF4B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19EE57-770B-CCE1-432D-E4653D51D4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9D3954F1-B221-8FBD-2EE7-3D2E986D7DD5}"/>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2EE4E76F-7F6F-3610-5392-486DA1A16891}"/>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4">
            <a:extLst>
              <a:ext uri="{FF2B5EF4-FFF2-40B4-BE49-F238E27FC236}">
                <a16:creationId xmlns:a16="http://schemas.microsoft.com/office/drawing/2014/main" id="{0ED46AE5-18C0-CD26-BA69-3DE2DD139748}"/>
              </a:ext>
            </a:extLst>
          </p:cNvPr>
          <p:cNvSpPr/>
          <p:nvPr/>
        </p:nvSpPr>
        <p:spPr>
          <a:xfrm>
            <a:off x="8705850" y="266700"/>
            <a:ext cx="9144000" cy="975360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4"/>
            <a:stretch>
              <a:fillRect/>
            </a:stretch>
          </a:blipFill>
        </p:spPr>
        <p:txBody>
          <a:bodyPr/>
          <a:lstStyle/>
          <a:p>
            <a:endParaRPr lang="en-US"/>
          </a:p>
        </p:txBody>
      </p:sp>
      <p:sp>
        <p:nvSpPr>
          <p:cNvPr id="4" name="TextBox 3">
            <a:extLst>
              <a:ext uri="{FF2B5EF4-FFF2-40B4-BE49-F238E27FC236}">
                <a16:creationId xmlns:a16="http://schemas.microsoft.com/office/drawing/2014/main" id="{2D947CE1-1592-FE06-13FD-CAC018BE6739}"/>
              </a:ext>
            </a:extLst>
          </p:cNvPr>
          <p:cNvSpPr txBox="1"/>
          <p:nvPr/>
        </p:nvSpPr>
        <p:spPr>
          <a:xfrm>
            <a:off x="1143000" y="4266337"/>
            <a:ext cx="6172200" cy="1754326"/>
          </a:xfrm>
          <a:prstGeom prst="rect">
            <a:avLst/>
          </a:prstGeom>
          <a:noFill/>
        </p:spPr>
        <p:txBody>
          <a:bodyPr wrap="square">
            <a:spAutoFit/>
          </a:bodyPr>
          <a:lstStyle/>
          <a:p>
            <a:r>
              <a:rPr lang="en-US" sz="5400" b="1" dirty="0">
                <a:solidFill>
                  <a:srgbClr val="FFFFFF"/>
                </a:solidFill>
                <a:latin typeface="Montserrat Bold"/>
                <a:ea typeface="Montserrat Bold"/>
                <a:cs typeface="Montserrat Bold"/>
                <a:sym typeface="Montserrat Bold"/>
              </a:rPr>
              <a:t>REVERSE ENGINEERING</a:t>
            </a:r>
            <a:endParaRPr lang="en-US" sz="5400" dirty="0"/>
          </a:p>
        </p:txBody>
      </p:sp>
    </p:spTree>
    <p:extLst>
      <p:ext uri="{BB962C8B-B14F-4D97-AF65-F5344CB8AC3E}">
        <p14:creationId xmlns:p14="http://schemas.microsoft.com/office/powerpoint/2010/main" val="9655570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6"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9F79D0-056C-DE97-E4D8-B2674FB680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702177-8606-E952-F8F2-8B6ECEE32AF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9E298EDA-3EED-708C-A66C-D469D480F6CC}"/>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9287244A-7CC1-083E-18CE-05A7DB1B7294}"/>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2">
            <a:extLst>
              <a:ext uri="{FF2B5EF4-FFF2-40B4-BE49-F238E27FC236}">
                <a16:creationId xmlns:a16="http://schemas.microsoft.com/office/drawing/2014/main" id="{60087D15-6B17-36DD-5AFF-1B20C8A27C6E}"/>
              </a:ext>
            </a:extLst>
          </p:cNvPr>
          <p:cNvSpPr/>
          <p:nvPr/>
        </p:nvSpPr>
        <p:spPr>
          <a:xfrm>
            <a:off x="8705849" y="266700"/>
            <a:ext cx="9144001" cy="9753600"/>
          </a:xfrm>
          <a:custGeom>
            <a:avLst/>
            <a:gdLst/>
            <a:ahLst/>
            <a:cxnLst/>
            <a:rect l="l" t="t" r="r" b="b"/>
            <a:pathLst>
              <a:path w="7352923" h="7352923">
                <a:moveTo>
                  <a:pt x="0" y="0"/>
                </a:moveTo>
                <a:lnTo>
                  <a:pt x="7352923" y="0"/>
                </a:lnTo>
                <a:lnTo>
                  <a:pt x="7352923" y="7352923"/>
                </a:lnTo>
                <a:lnTo>
                  <a:pt x="0" y="7352923"/>
                </a:lnTo>
                <a:lnTo>
                  <a:pt x="0" y="0"/>
                </a:lnTo>
                <a:close/>
              </a:path>
            </a:pathLst>
          </a:custGeom>
          <a:blipFill>
            <a:blip r:embed="rId4"/>
            <a:stretch>
              <a:fillRect/>
            </a:stretch>
          </a:blipFill>
        </p:spPr>
        <p:txBody>
          <a:bodyPr/>
          <a:lstStyle/>
          <a:p>
            <a:endParaRPr lang="en-US"/>
          </a:p>
        </p:txBody>
      </p:sp>
      <p:sp>
        <p:nvSpPr>
          <p:cNvPr id="6" name="TextBox 5">
            <a:extLst>
              <a:ext uri="{FF2B5EF4-FFF2-40B4-BE49-F238E27FC236}">
                <a16:creationId xmlns:a16="http://schemas.microsoft.com/office/drawing/2014/main" id="{1EC14FAE-DE30-04FC-1C5D-E3508C2E9BF5}"/>
              </a:ext>
            </a:extLst>
          </p:cNvPr>
          <p:cNvSpPr txBox="1"/>
          <p:nvPr/>
        </p:nvSpPr>
        <p:spPr>
          <a:xfrm>
            <a:off x="1143000" y="4266337"/>
            <a:ext cx="6172200" cy="1754326"/>
          </a:xfrm>
          <a:prstGeom prst="rect">
            <a:avLst/>
          </a:prstGeom>
          <a:noFill/>
        </p:spPr>
        <p:txBody>
          <a:bodyPr wrap="square">
            <a:spAutoFit/>
          </a:bodyPr>
          <a:lstStyle/>
          <a:p>
            <a:r>
              <a:rPr lang="en-US" sz="5400" b="1" dirty="0">
                <a:solidFill>
                  <a:srgbClr val="FFFFFF"/>
                </a:solidFill>
                <a:latin typeface="Montserrat Bold"/>
                <a:ea typeface="Montserrat Bold"/>
                <a:cs typeface="Montserrat Bold"/>
                <a:sym typeface="Montserrat Bold"/>
              </a:rPr>
              <a:t>REVERSE ENGINEERING</a:t>
            </a:r>
            <a:endParaRPr lang="en-US" sz="5400" dirty="0"/>
          </a:p>
        </p:txBody>
      </p:sp>
    </p:spTree>
    <p:extLst>
      <p:ext uri="{BB962C8B-B14F-4D97-AF65-F5344CB8AC3E}">
        <p14:creationId xmlns:p14="http://schemas.microsoft.com/office/powerpoint/2010/main" val="40564350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4"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C32F02-6B33-94D7-160C-E47705AF88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786173-880F-EFBF-2660-E5EE3BB102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sz="2000"/>
          </a:p>
        </p:txBody>
      </p:sp>
      <p:sp>
        <p:nvSpPr>
          <p:cNvPr id="34" name="TextBox 8">
            <a:extLst>
              <a:ext uri="{FF2B5EF4-FFF2-40B4-BE49-F238E27FC236}">
                <a16:creationId xmlns:a16="http://schemas.microsoft.com/office/drawing/2014/main" id="{E96AEA88-61E9-2887-02F7-4C4F1A58A50B}"/>
              </a:ext>
            </a:extLst>
          </p:cNvPr>
          <p:cNvSpPr txBox="1"/>
          <p:nvPr/>
        </p:nvSpPr>
        <p:spPr>
          <a:xfrm>
            <a:off x="12938218" y="981075"/>
            <a:ext cx="4321082" cy="371897"/>
          </a:xfrm>
          <a:prstGeom prst="rect">
            <a:avLst/>
          </a:prstGeom>
        </p:spPr>
        <p:txBody>
          <a:bodyPr lIns="0" tIns="0" rIns="0" bIns="0" rtlCol="0" anchor="t">
            <a:spAutoFit/>
          </a:bodyPr>
          <a:lstStyle/>
          <a:p>
            <a:pPr algn="r">
              <a:lnSpc>
                <a:spcPts val="2939"/>
              </a:lnSpc>
            </a:pPr>
            <a:r>
              <a:rPr lang="en-US" sz="2400"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1F62A603-1236-D0FF-796E-1F3954A37719}"/>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TextBox 4">
            <a:extLst>
              <a:ext uri="{FF2B5EF4-FFF2-40B4-BE49-F238E27FC236}">
                <a16:creationId xmlns:a16="http://schemas.microsoft.com/office/drawing/2014/main" id="{6E214857-F800-7773-68F9-5FD0CA5CA8B8}"/>
              </a:ext>
            </a:extLst>
          </p:cNvPr>
          <p:cNvSpPr txBox="1"/>
          <p:nvPr/>
        </p:nvSpPr>
        <p:spPr>
          <a:xfrm>
            <a:off x="1600200" y="1790700"/>
            <a:ext cx="9144000" cy="646331"/>
          </a:xfrm>
          <a:prstGeom prst="rect">
            <a:avLst/>
          </a:prstGeom>
          <a:noFill/>
        </p:spPr>
        <p:txBody>
          <a:bodyPr wrap="square">
            <a:spAutoFit/>
          </a:bodyPr>
          <a:lstStyle/>
          <a:p>
            <a:r>
              <a:rPr lang="en-US" sz="3600" b="1" dirty="0">
                <a:solidFill>
                  <a:srgbClr val="FFFFFF"/>
                </a:solidFill>
                <a:latin typeface="Montserrat Bold"/>
                <a:ea typeface="Montserrat Bold"/>
                <a:cs typeface="Montserrat Bold"/>
                <a:sym typeface="Montserrat Bold"/>
              </a:rPr>
              <a:t>REVERSE ENGINEERING</a:t>
            </a:r>
            <a:endParaRPr lang="en-US" sz="3600" dirty="0"/>
          </a:p>
        </p:txBody>
      </p:sp>
      <p:sp>
        <p:nvSpPr>
          <p:cNvPr id="4" name="TextBox 3">
            <a:extLst>
              <a:ext uri="{FF2B5EF4-FFF2-40B4-BE49-F238E27FC236}">
                <a16:creationId xmlns:a16="http://schemas.microsoft.com/office/drawing/2014/main" id="{53A0580C-F3C4-1365-C64B-4314813A8C3D}"/>
              </a:ext>
            </a:extLst>
          </p:cNvPr>
          <p:cNvSpPr txBox="1"/>
          <p:nvPr/>
        </p:nvSpPr>
        <p:spPr>
          <a:xfrm>
            <a:off x="1600200" y="3095177"/>
            <a:ext cx="5486400" cy="707886"/>
          </a:xfrm>
          <a:prstGeom prst="rect">
            <a:avLst/>
          </a:prstGeom>
          <a:noFill/>
        </p:spPr>
        <p:txBody>
          <a:bodyPr wrap="square" rtlCol="0">
            <a:spAutoFit/>
          </a:bodyPr>
          <a:lstStyle/>
          <a:p>
            <a:r>
              <a:rPr lang="en-US" sz="2000" b="1" dirty="0">
                <a:solidFill>
                  <a:srgbClr val="FFFFFF"/>
                </a:solidFill>
                <a:latin typeface="Montserrat Bold"/>
                <a:ea typeface="Montserrat Bold"/>
                <a:cs typeface="Montserrat Bold"/>
                <a:sym typeface="Montserrat Bold"/>
              </a:rPr>
              <a:t>EARLY HISTORY (1940S – 1970S)</a:t>
            </a:r>
          </a:p>
          <a:p>
            <a:endParaRPr lang="en-US" sz="2000" dirty="0"/>
          </a:p>
        </p:txBody>
      </p:sp>
      <p:sp>
        <p:nvSpPr>
          <p:cNvPr id="7" name="TextBox 6">
            <a:extLst>
              <a:ext uri="{FF2B5EF4-FFF2-40B4-BE49-F238E27FC236}">
                <a16:creationId xmlns:a16="http://schemas.microsoft.com/office/drawing/2014/main" id="{81645273-FE35-9D8D-3FDB-3FA8101D4DEF}"/>
              </a:ext>
            </a:extLst>
          </p:cNvPr>
          <p:cNvSpPr txBox="1"/>
          <p:nvPr/>
        </p:nvSpPr>
        <p:spPr>
          <a:xfrm>
            <a:off x="1592438" y="3670101"/>
            <a:ext cx="15225711" cy="605294"/>
          </a:xfrm>
          <a:prstGeom prst="rect">
            <a:avLst/>
          </a:prstGeom>
          <a:noFill/>
        </p:spPr>
        <p:txBody>
          <a:bodyPr wrap="square" rtlCol="0">
            <a:spAutoFit/>
          </a:bodyPr>
          <a:lstStyle/>
          <a:p>
            <a:pPr>
              <a:lnSpc>
                <a:spcPts val="2000"/>
              </a:lnSpc>
              <a:spcBef>
                <a:spcPct val="0"/>
              </a:spcBef>
            </a:pPr>
            <a:r>
              <a:rPr lang="en-US" sz="2000" b="1" dirty="0">
                <a:solidFill>
                  <a:srgbClr val="FFFFFF"/>
                </a:solidFill>
                <a:latin typeface="Montserrat Bold"/>
                <a:ea typeface="Montserrat Bold"/>
                <a:cs typeface="Montserrat Bold"/>
                <a:sym typeface="Montserrat Bold"/>
              </a:rPr>
              <a:t>BEGAN IN MECHANICAL AND MILITARY ENGINEERING and USED TO STUDY CAPTURED ENEMY TECHNOLOGY — LIKE AIRCRAFT, WEAPONS, AND COMMUNICATION SYSTEMS.</a:t>
            </a:r>
          </a:p>
        </p:txBody>
      </p:sp>
      <p:sp>
        <p:nvSpPr>
          <p:cNvPr id="8" name="TextBox 7">
            <a:extLst>
              <a:ext uri="{FF2B5EF4-FFF2-40B4-BE49-F238E27FC236}">
                <a16:creationId xmlns:a16="http://schemas.microsoft.com/office/drawing/2014/main" id="{280D5D36-B53B-CA99-06C3-BCF495B31B33}"/>
              </a:ext>
            </a:extLst>
          </p:cNvPr>
          <p:cNvSpPr txBox="1"/>
          <p:nvPr/>
        </p:nvSpPr>
        <p:spPr>
          <a:xfrm>
            <a:off x="1568375" y="4853724"/>
            <a:ext cx="8429124" cy="605294"/>
          </a:xfrm>
          <a:prstGeom prst="rect">
            <a:avLst/>
          </a:prstGeom>
          <a:noFill/>
        </p:spPr>
        <p:txBody>
          <a:bodyPr wrap="square" rtlCol="0">
            <a:spAutoFit/>
          </a:bodyPr>
          <a:lstStyle/>
          <a:p>
            <a:pPr>
              <a:lnSpc>
                <a:spcPts val="2000"/>
              </a:lnSpc>
              <a:spcBef>
                <a:spcPct val="0"/>
              </a:spcBef>
            </a:pPr>
            <a:r>
              <a:rPr lang="en-US" sz="2000" b="1" dirty="0">
                <a:solidFill>
                  <a:srgbClr val="FFFFFF"/>
                </a:solidFill>
                <a:latin typeface="Montserrat Bold"/>
                <a:ea typeface="Montserrat Bold"/>
                <a:cs typeface="Montserrat Bold"/>
                <a:sym typeface="Montserrat Bold"/>
              </a:rPr>
              <a:t>LATER MOVED TO ELECTRONICS FOR ANALYZING CIRCUITS AND MICROCHIPS.</a:t>
            </a:r>
          </a:p>
        </p:txBody>
      </p:sp>
      <p:sp>
        <p:nvSpPr>
          <p:cNvPr id="9" name="TextBox 8">
            <a:extLst>
              <a:ext uri="{FF2B5EF4-FFF2-40B4-BE49-F238E27FC236}">
                <a16:creationId xmlns:a16="http://schemas.microsoft.com/office/drawing/2014/main" id="{063C0E53-733F-677B-9572-2FBE45A6EC34}"/>
              </a:ext>
            </a:extLst>
          </p:cNvPr>
          <p:cNvSpPr txBox="1"/>
          <p:nvPr/>
        </p:nvSpPr>
        <p:spPr>
          <a:xfrm>
            <a:off x="1519113" y="6037347"/>
            <a:ext cx="15249774" cy="2913618"/>
          </a:xfrm>
          <a:prstGeom prst="rect">
            <a:avLst/>
          </a:prstGeom>
          <a:noFill/>
        </p:spPr>
        <p:txBody>
          <a:bodyPr wrap="square" rtlCol="0">
            <a:spAutoFit/>
          </a:bodyPr>
          <a:lstStyle/>
          <a:p>
            <a:pPr>
              <a:lnSpc>
                <a:spcPts val="2000"/>
              </a:lnSpc>
              <a:spcBef>
                <a:spcPct val="0"/>
              </a:spcBef>
            </a:pPr>
            <a:r>
              <a:rPr lang="en-US" sz="2000" b="1" dirty="0">
                <a:solidFill>
                  <a:srgbClr val="FFFFFF"/>
                </a:solidFill>
                <a:latin typeface="Montserrat Bold"/>
                <a:ea typeface="Montserrat Bold"/>
                <a:cs typeface="Montserrat Bold"/>
                <a:sym typeface="Montserrat Bold"/>
              </a:rPr>
              <a:t>SOFTWARE REVOLUTION (1980S – 1990S)</a:t>
            </a:r>
            <a:br>
              <a:rPr lang="en-US" sz="2000" b="1" dirty="0">
                <a:solidFill>
                  <a:srgbClr val="FFFFFF"/>
                </a:solidFill>
                <a:latin typeface="Montserrat Bold"/>
                <a:ea typeface="Montserrat Bold"/>
                <a:cs typeface="Montserrat Bold"/>
                <a:sym typeface="Montserrat Bold"/>
              </a:rPr>
            </a:b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REVERSE ENGINEERING SHIFTED TO SOFTWARE WITH THE RISE OF PERSONAL COMPUTERS USED TO:</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1- UNDERSTAND PROGRAMS WITHOUT SOURCE CODE. </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2- BYPASS SOFTWARE PROTECTIONS (CRACKING, LICENSE REMOVAL).</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3- ANALYZE VIRUSES AND MALWARE.</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4- EARLY TOOLS: DISASSEMBLERS, HEX EDITORS, AND DEBUGGERS.</a:t>
            </a:r>
          </a:p>
        </p:txBody>
      </p:sp>
      <p:sp>
        <p:nvSpPr>
          <p:cNvPr id="11" name="TextBox 10">
            <a:extLst>
              <a:ext uri="{FF2B5EF4-FFF2-40B4-BE49-F238E27FC236}">
                <a16:creationId xmlns:a16="http://schemas.microsoft.com/office/drawing/2014/main" id="{C6B5EE86-B848-BE9A-FEDD-7A63D405A306}"/>
              </a:ext>
            </a:extLst>
          </p:cNvPr>
          <p:cNvSpPr txBox="1"/>
          <p:nvPr/>
        </p:nvSpPr>
        <p:spPr>
          <a:xfrm>
            <a:off x="1600200" y="3061659"/>
            <a:ext cx="12360182" cy="3170099"/>
          </a:xfrm>
          <a:prstGeom prst="rect">
            <a:avLst/>
          </a:prstGeom>
          <a:noFill/>
        </p:spPr>
        <p:txBody>
          <a:bodyPr wrap="square" rtlCol="0">
            <a:spAutoFit/>
          </a:bodyPr>
          <a:lstStyle/>
          <a:p>
            <a:pPr>
              <a:lnSpc>
                <a:spcPts val="2000"/>
              </a:lnSpc>
              <a:spcBef>
                <a:spcPct val="0"/>
              </a:spcBef>
            </a:pPr>
            <a:r>
              <a:rPr lang="en-US" sz="2000" b="1" dirty="0">
                <a:solidFill>
                  <a:srgbClr val="FFFFFF"/>
                </a:solidFill>
                <a:latin typeface="Montserrat Bold"/>
                <a:ea typeface="Montserrat Bold"/>
                <a:cs typeface="Montserrat Bold"/>
                <a:sym typeface="Montserrat Bold"/>
              </a:rPr>
              <a:t>INTEGRATION INTO CYBERSECURITY (2000S – PRESENT)</a:t>
            </a:r>
          </a:p>
          <a:p>
            <a:pPr>
              <a:lnSpc>
                <a:spcPts val="2000"/>
              </a:lnSpc>
              <a:spcBef>
                <a:spcPct val="0"/>
              </a:spcBef>
            </a:pPr>
            <a:r>
              <a:rPr lang="en-US" sz="2000" b="1" dirty="0">
                <a:solidFill>
                  <a:srgbClr val="FFFFFF"/>
                </a:solidFill>
                <a:latin typeface="Montserrat Bold"/>
                <a:ea typeface="Montserrat Bold"/>
                <a:cs typeface="Montserrat Bold"/>
                <a:sym typeface="Montserrat Bold"/>
              </a:rPr>
              <a:t>BECAME ESSENTIAL FOR MALWARE ANALYSIS AND VULNERABILITY RESEARCH USED IN:</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1- MALWARE AND VIRUS ANALYSIS.</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2- DIGITAL FORENSICS.</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3- PENETRATION TESTING.</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4- THREAT INTELLIGENCE.</a:t>
            </a:r>
          </a:p>
          <a:p>
            <a:pPr>
              <a:lnSpc>
                <a:spcPts val="2000"/>
              </a:lnSpc>
              <a:spcBef>
                <a:spcPct val="0"/>
              </a:spcBef>
            </a:pPr>
            <a:endParaRPr lang="en-US" sz="2000" b="1" dirty="0">
              <a:solidFill>
                <a:srgbClr val="FFFFFF"/>
              </a:solidFill>
              <a:latin typeface="Montserrat Bold"/>
              <a:ea typeface="Montserrat Bold"/>
              <a:cs typeface="Montserrat Bold"/>
              <a:sym typeface="Montserrat Bold"/>
            </a:endParaRPr>
          </a:p>
          <a:p>
            <a:pPr>
              <a:lnSpc>
                <a:spcPts val="2000"/>
              </a:lnSpc>
              <a:spcBef>
                <a:spcPct val="0"/>
              </a:spcBef>
            </a:pPr>
            <a:r>
              <a:rPr lang="en-US" sz="2000" b="1" dirty="0">
                <a:solidFill>
                  <a:srgbClr val="FFFFFF"/>
                </a:solidFill>
                <a:latin typeface="Montserrat Bold"/>
                <a:ea typeface="Montserrat Bold"/>
                <a:cs typeface="Montserrat Bold"/>
                <a:sym typeface="Montserrat Bold"/>
              </a:rPr>
              <a:t>5- EXPLOIT DEVELOPMENT AND PATCH ANALYSIS</a:t>
            </a:r>
          </a:p>
        </p:txBody>
      </p:sp>
      <p:sp>
        <p:nvSpPr>
          <p:cNvPr id="12" name="TextBox 2">
            <a:extLst>
              <a:ext uri="{FF2B5EF4-FFF2-40B4-BE49-F238E27FC236}">
                <a16:creationId xmlns:a16="http://schemas.microsoft.com/office/drawing/2014/main" id="{24A9EA51-956F-84C6-2E77-3E30D3B5AEF5}"/>
              </a:ext>
            </a:extLst>
          </p:cNvPr>
          <p:cNvSpPr txBox="1"/>
          <p:nvPr/>
        </p:nvSpPr>
        <p:spPr>
          <a:xfrm>
            <a:off x="1462088" y="6806682"/>
            <a:ext cx="15225712" cy="1807290"/>
          </a:xfrm>
          <a:prstGeom prst="rect">
            <a:avLst/>
          </a:prstGeom>
        </p:spPr>
        <p:txBody>
          <a:bodyPr lIns="0" tIns="0" rIns="0" bIns="0" rtlCol="0" anchor="t">
            <a:spAutoFit/>
          </a:bodyPr>
          <a:lstStyle/>
          <a:p>
            <a:pPr algn="l">
              <a:lnSpc>
                <a:spcPts val="2000"/>
              </a:lnSpc>
              <a:spcBef>
                <a:spcPct val="0"/>
              </a:spcBef>
            </a:pPr>
            <a:endParaRPr lang="en-US" sz="2400" b="1" dirty="0">
              <a:solidFill>
                <a:srgbClr val="FFFFFF"/>
              </a:solidFill>
              <a:latin typeface="Montserrat Bold"/>
              <a:ea typeface="Montserrat Bold"/>
              <a:cs typeface="Montserrat Bold"/>
              <a:sym typeface="Montserrat Bold"/>
            </a:endParaRPr>
          </a:p>
          <a:p>
            <a:pPr marL="215901" lvl="1" algn="l">
              <a:lnSpc>
                <a:spcPts val="2000"/>
              </a:lnSpc>
              <a:spcBef>
                <a:spcPct val="0"/>
              </a:spcBef>
            </a:pPr>
            <a:r>
              <a:rPr lang="en-US" sz="2400" b="1" dirty="0">
                <a:solidFill>
                  <a:srgbClr val="FFFFFF"/>
                </a:solidFill>
                <a:latin typeface="Montserrat Bold"/>
                <a:ea typeface="Montserrat Bold"/>
                <a:cs typeface="Montserrat Bold"/>
                <a:sym typeface="Montserrat Bold"/>
              </a:rPr>
              <a:t>CYBERSECURITY TEAMS BEGAN USING RE TO ANALYZE MALWARE AND UNDERSTAND CYBERATTACKS, </a:t>
            </a:r>
          </a:p>
          <a:p>
            <a:pPr marL="215901" lvl="1" algn="l">
              <a:lnSpc>
                <a:spcPts val="2000"/>
              </a:lnSpc>
              <a:spcBef>
                <a:spcPct val="0"/>
              </a:spcBef>
            </a:pPr>
            <a:br>
              <a:rPr lang="en-US" sz="2400" b="1" dirty="0">
                <a:solidFill>
                  <a:srgbClr val="FFFFFF"/>
                </a:solidFill>
                <a:latin typeface="Montserrat Bold"/>
                <a:ea typeface="Montserrat Bold"/>
                <a:cs typeface="Montserrat Bold"/>
                <a:sym typeface="Montserrat Bold"/>
              </a:rPr>
            </a:br>
            <a:r>
              <a:rPr lang="en-US" sz="2400" b="1" dirty="0">
                <a:solidFill>
                  <a:srgbClr val="FFFFFF"/>
                </a:solidFill>
                <a:latin typeface="Montserrat Bold"/>
                <a:ea typeface="Montserrat Bold"/>
                <a:cs typeface="Montserrat Bold"/>
                <a:sym typeface="Montserrat Bold"/>
              </a:rPr>
              <a:t> ANTIVIRUS AND THREAT INTELLIGENCE COMPANIES STARTED HIRING REVERSE ENGINEERS From 201S – TODAY</a:t>
            </a:r>
          </a:p>
          <a:p>
            <a:pPr algn="l">
              <a:lnSpc>
                <a:spcPts val="2000"/>
              </a:lnSpc>
              <a:spcBef>
                <a:spcPct val="0"/>
              </a:spcBef>
            </a:pPr>
            <a:endParaRPr lang="en-US" sz="2400" b="1" dirty="0">
              <a:solidFill>
                <a:srgbClr val="FFFFFF"/>
              </a:solidFill>
              <a:latin typeface="Montserrat Bold"/>
              <a:ea typeface="Montserrat Bold"/>
              <a:cs typeface="Montserrat Bold"/>
              <a:sym typeface="Montserrat Bold"/>
            </a:endParaRPr>
          </a:p>
        </p:txBody>
      </p:sp>
    </p:spTree>
    <p:extLst>
      <p:ext uri="{BB962C8B-B14F-4D97-AF65-F5344CB8AC3E}">
        <p14:creationId xmlns:p14="http://schemas.microsoft.com/office/powerpoint/2010/main" val="39659726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10" name="TextBox 10"/>
          <p:cNvSpPr txBox="1"/>
          <p:nvPr/>
        </p:nvSpPr>
        <p:spPr>
          <a:xfrm>
            <a:off x="0" y="1163955"/>
            <a:ext cx="8765493" cy="764825"/>
          </a:xfrm>
          <a:prstGeom prst="rect">
            <a:avLst/>
          </a:prstGeom>
        </p:spPr>
        <p:txBody>
          <a:bodyPr wrap="square" lIns="0" tIns="0" rIns="0" bIns="0" rtlCol="0" anchor="t">
            <a:spAutoFit/>
          </a:bodyPr>
          <a:lstStyle/>
          <a:p>
            <a:pPr marL="0" lvl="0" indent="0" algn="ctr">
              <a:lnSpc>
                <a:spcPts val="5808"/>
              </a:lnSpc>
              <a:spcBef>
                <a:spcPct val="0"/>
              </a:spcBef>
            </a:pPr>
            <a:r>
              <a:rPr lang="en-US" sz="5808" spc="-458" dirty="0">
                <a:solidFill>
                  <a:srgbClr val="000000"/>
                </a:solidFill>
                <a:latin typeface="Archivo Black"/>
                <a:ea typeface="Archivo Black"/>
                <a:cs typeface="Archivo Black"/>
                <a:sym typeface="Archivo Black"/>
              </a:rPr>
              <a:t>Motivation &amp; Context </a:t>
            </a:r>
          </a:p>
        </p:txBody>
      </p:sp>
      <p:sp>
        <p:nvSpPr>
          <p:cNvPr id="11" name="TextBox 11"/>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01/10</a:t>
            </a:r>
          </a:p>
        </p:txBody>
      </p:sp>
      <p:sp>
        <p:nvSpPr>
          <p:cNvPr id="15" name="TextBox 14">
            <a:extLst>
              <a:ext uri="{FF2B5EF4-FFF2-40B4-BE49-F238E27FC236}">
                <a16:creationId xmlns:a16="http://schemas.microsoft.com/office/drawing/2014/main" id="{3975224D-5808-781E-7B91-A2FAB25AB2B6}"/>
              </a:ext>
            </a:extLst>
          </p:cNvPr>
          <p:cNvSpPr txBox="1"/>
          <p:nvPr/>
        </p:nvSpPr>
        <p:spPr>
          <a:xfrm>
            <a:off x="-305676" y="1784401"/>
            <a:ext cx="4688422" cy="415498"/>
          </a:xfrm>
          <a:prstGeom prst="rect">
            <a:avLst/>
          </a:prstGeom>
          <a:noFill/>
        </p:spPr>
        <p:txBody>
          <a:bodyPr wrap="square">
            <a:spAutoFit/>
          </a:bodyPr>
          <a:lstStyle/>
          <a:p>
            <a:pPr algn="ctr"/>
            <a:r>
              <a:rPr lang="en-US" sz="2100" b="1" dirty="0">
                <a:solidFill>
                  <a:schemeClr val="tx1">
                    <a:lumMod val="95000"/>
                    <a:lumOff val="5000"/>
                  </a:schemeClr>
                </a:solidFill>
                <a:latin typeface="Abel" panose="02000506030000020004" pitchFamily="2" charset="0"/>
              </a:rPr>
              <a:t>REASONS OF TDARE </a:t>
            </a:r>
            <a:endParaRPr lang="en-US" sz="2100" dirty="0">
              <a:solidFill>
                <a:schemeClr val="tx1">
                  <a:lumMod val="95000"/>
                  <a:lumOff val="5000"/>
                </a:schemeClr>
              </a:solidFill>
              <a:latin typeface="Abel" panose="02000506030000020004" pitchFamily="2" charset="0"/>
            </a:endParaRPr>
          </a:p>
        </p:txBody>
      </p:sp>
      <p:sp>
        <p:nvSpPr>
          <p:cNvPr id="20" name="Rectangle 19">
            <a:extLst>
              <a:ext uri="{FF2B5EF4-FFF2-40B4-BE49-F238E27FC236}">
                <a16:creationId xmlns:a16="http://schemas.microsoft.com/office/drawing/2014/main" id="{939FB37C-2555-3A5A-521B-444CF69EB3A0}"/>
              </a:ext>
            </a:extLst>
          </p:cNvPr>
          <p:cNvSpPr/>
          <p:nvPr/>
        </p:nvSpPr>
        <p:spPr>
          <a:xfrm>
            <a:off x="381000" y="2327910"/>
            <a:ext cx="17449800" cy="75399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E8902E8-DA69-8125-105D-793F0EA7B1F5}"/>
              </a:ext>
            </a:extLst>
          </p:cNvPr>
          <p:cNvPicPr>
            <a:picLocks noChangeAspect="1"/>
          </p:cNvPicPr>
          <p:nvPr/>
        </p:nvPicPr>
        <p:blipFill>
          <a:blip r:embed="rId3"/>
          <a:srcRect l="774" t="13445" b="5629"/>
          <a:stretch>
            <a:fillRect/>
          </a:stretch>
        </p:blipFill>
        <p:spPr>
          <a:xfrm>
            <a:off x="4382746" y="2210579"/>
            <a:ext cx="12249922" cy="76906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D02310-189B-4FFC-DAFC-C4AFB73A1C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9D5996-9361-24EA-754D-8CA42E7BC8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F8555649-2CF5-FF89-6B37-72BE6AB2803A}"/>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D8178E20-4185-B24C-BE24-76A722398F18}"/>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5">
            <a:extLst>
              <a:ext uri="{FF2B5EF4-FFF2-40B4-BE49-F238E27FC236}">
                <a16:creationId xmlns:a16="http://schemas.microsoft.com/office/drawing/2014/main" id="{63C10DC7-503F-8241-134B-E155F2101496}"/>
              </a:ext>
            </a:extLst>
          </p:cNvPr>
          <p:cNvSpPr txBox="1"/>
          <p:nvPr/>
        </p:nvSpPr>
        <p:spPr>
          <a:xfrm>
            <a:off x="990600" y="1714500"/>
            <a:ext cx="12725400" cy="1676409"/>
          </a:xfrm>
          <a:prstGeom prst="rect">
            <a:avLst/>
          </a:prstGeom>
        </p:spPr>
        <p:txBody>
          <a:bodyPr wrap="square" lIns="0" tIns="0" rIns="0" bIns="0" rtlCol="0" anchor="t">
            <a:spAutoFit/>
          </a:bodyPr>
          <a:lstStyle/>
          <a:p>
            <a:pPr algn="l">
              <a:lnSpc>
                <a:spcPts val="6300"/>
              </a:lnSpc>
            </a:pPr>
            <a:r>
              <a:rPr lang="en-US" sz="7000" b="1" dirty="0">
                <a:solidFill>
                  <a:srgbClr val="FFFFFF"/>
                </a:solidFill>
                <a:latin typeface="Montserrat Bold"/>
                <a:ea typeface="Montserrat Bold"/>
                <a:cs typeface="Montserrat Bold"/>
                <a:sym typeface="Montserrat Bold"/>
              </a:rPr>
              <a:t>WHY DO WE USE REVERSE ENGINEERING</a:t>
            </a:r>
          </a:p>
        </p:txBody>
      </p:sp>
      <p:sp>
        <p:nvSpPr>
          <p:cNvPr id="6" name="TextBox 6">
            <a:extLst>
              <a:ext uri="{FF2B5EF4-FFF2-40B4-BE49-F238E27FC236}">
                <a16:creationId xmlns:a16="http://schemas.microsoft.com/office/drawing/2014/main" id="{312E304E-F1D0-AE7D-B175-5350549EDD59}"/>
              </a:ext>
            </a:extLst>
          </p:cNvPr>
          <p:cNvSpPr txBox="1"/>
          <p:nvPr/>
        </p:nvSpPr>
        <p:spPr>
          <a:xfrm>
            <a:off x="844242" y="4355813"/>
            <a:ext cx="11483122" cy="3865225"/>
          </a:xfrm>
          <a:prstGeom prst="rect">
            <a:avLst/>
          </a:prstGeom>
        </p:spPr>
        <p:txBody>
          <a:bodyPr lIns="0" tIns="0" rIns="0" bIns="0" rtlCol="0" anchor="t">
            <a:spAutoFit/>
          </a:bodyPr>
          <a:lstStyle/>
          <a:p>
            <a:pPr marL="431805" lvl="1" indent="-215903" algn="l">
              <a:lnSpc>
                <a:spcPts val="3000"/>
              </a:lnSpc>
              <a:buFont typeface="Arial"/>
              <a:buChar char="•"/>
            </a:pPr>
            <a:r>
              <a:rPr lang="en-US" sz="3600" dirty="0">
                <a:solidFill>
                  <a:srgbClr val="FFFFFF"/>
                </a:solidFill>
                <a:latin typeface="Mongolian Baiti" panose="03000500000000000000" pitchFamily="66" charset="0"/>
                <a:ea typeface="Montserrat"/>
                <a:cs typeface="Mongolian Baiti" panose="03000500000000000000" pitchFamily="66" charset="0"/>
                <a:sym typeface="Montserrat"/>
              </a:rPr>
              <a:t>To understand old or undocumented software</a:t>
            </a:r>
          </a:p>
          <a:p>
            <a:pPr marL="431805" lvl="1" indent="-215903" algn="l">
              <a:lnSpc>
                <a:spcPts val="3000"/>
              </a:lnSpc>
              <a:buFont typeface="Arial"/>
              <a:buChar char="•"/>
            </a:pPr>
            <a:endParaRPr lang="en-US" sz="3600" dirty="0">
              <a:solidFill>
                <a:srgbClr val="FFFFFF"/>
              </a:solidFill>
              <a:latin typeface="Mongolian Baiti" panose="03000500000000000000" pitchFamily="66" charset="0"/>
              <a:ea typeface="Montserrat"/>
              <a:cs typeface="Mongolian Baiti" panose="03000500000000000000" pitchFamily="66" charset="0"/>
              <a:sym typeface="Montserrat"/>
            </a:endParaRPr>
          </a:p>
          <a:p>
            <a:pPr marL="431805" lvl="1" indent="-215903" algn="l">
              <a:lnSpc>
                <a:spcPts val="3000"/>
              </a:lnSpc>
              <a:buFont typeface="Arial"/>
              <a:buChar char="•"/>
            </a:pPr>
            <a:r>
              <a:rPr lang="en-US" sz="3600" dirty="0">
                <a:solidFill>
                  <a:srgbClr val="FFFFFF"/>
                </a:solidFill>
                <a:latin typeface="Mongolian Baiti" panose="03000500000000000000" pitchFamily="66" charset="0"/>
                <a:ea typeface="Montserrat"/>
                <a:cs typeface="Mongolian Baiti" panose="03000500000000000000" pitchFamily="66" charset="0"/>
                <a:sym typeface="Montserrat"/>
              </a:rPr>
              <a:t>To study malware and how it attacks systems</a:t>
            </a:r>
          </a:p>
          <a:p>
            <a:pPr marL="431805" lvl="1" indent="-215903" algn="l">
              <a:lnSpc>
                <a:spcPts val="3000"/>
              </a:lnSpc>
              <a:buFont typeface="Arial"/>
              <a:buChar char="•"/>
            </a:pPr>
            <a:endParaRPr lang="en-US" sz="3600" dirty="0">
              <a:solidFill>
                <a:srgbClr val="FFFFFF"/>
              </a:solidFill>
              <a:latin typeface="Mongolian Baiti" panose="03000500000000000000" pitchFamily="66" charset="0"/>
              <a:ea typeface="Montserrat"/>
              <a:cs typeface="Mongolian Baiti" panose="03000500000000000000" pitchFamily="66" charset="0"/>
              <a:sym typeface="Montserrat"/>
            </a:endParaRPr>
          </a:p>
          <a:p>
            <a:pPr marL="431805" lvl="1" indent="-215903" algn="l">
              <a:lnSpc>
                <a:spcPts val="3000"/>
              </a:lnSpc>
              <a:buFont typeface="Arial"/>
              <a:buChar char="•"/>
            </a:pPr>
            <a:r>
              <a:rPr lang="en-US" sz="3600" dirty="0">
                <a:solidFill>
                  <a:srgbClr val="FFFFFF"/>
                </a:solidFill>
                <a:latin typeface="Mongolian Baiti" panose="03000500000000000000" pitchFamily="66" charset="0"/>
                <a:ea typeface="Montserrat"/>
                <a:cs typeface="Mongolian Baiti" panose="03000500000000000000" pitchFamily="66" charset="0"/>
                <a:sym typeface="Montserrat"/>
              </a:rPr>
              <a:t>To find and fix vulnerabilities</a:t>
            </a:r>
          </a:p>
          <a:p>
            <a:pPr marL="431805" lvl="1" indent="-215903" algn="l">
              <a:lnSpc>
                <a:spcPts val="3000"/>
              </a:lnSpc>
              <a:buFont typeface="Arial"/>
              <a:buChar char="•"/>
            </a:pPr>
            <a:endParaRPr lang="en-US" sz="3600" dirty="0">
              <a:solidFill>
                <a:srgbClr val="FFFFFF"/>
              </a:solidFill>
              <a:latin typeface="Mongolian Baiti" panose="03000500000000000000" pitchFamily="66" charset="0"/>
              <a:ea typeface="Montserrat"/>
              <a:cs typeface="Mongolian Baiti" panose="03000500000000000000" pitchFamily="66" charset="0"/>
              <a:sym typeface="Montserrat"/>
            </a:endParaRPr>
          </a:p>
          <a:p>
            <a:pPr marL="431805" lvl="1" indent="-215903" algn="l">
              <a:lnSpc>
                <a:spcPts val="3000"/>
              </a:lnSpc>
              <a:buFont typeface="Arial"/>
              <a:buChar char="•"/>
            </a:pPr>
            <a:r>
              <a:rPr lang="en-US" sz="3600" dirty="0">
                <a:solidFill>
                  <a:srgbClr val="FFFFFF"/>
                </a:solidFill>
                <a:latin typeface="Mongolian Baiti" panose="03000500000000000000" pitchFamily="66" charset="0"/>
                <a:ea typeface="Montserrat"/>
                <a:cs typeface="Mongolian Baiti" panose="03000500000000000000" pitchFamily="66" charset="0"/>
                <a:sym typeface="Montserrat"/>
              </a:rPr>
              <a:t>To perform digital forensics</a:t>
            </a:r>
          </a:p>
          <a:p>
            <a:pPr marL="431805" lvl="1" indent="-215903" algn="l">
              <a:lnSpc>
                <a:spcPts val="3000"/>
              </a:lnSpc>
              <a:buFont typeface="Arial"/>
              <a:buChar char="•"/>
            </a:pPr>
            <a:endParaRPr lang="en-US" sz="3600" dirty="0">
              <a:solidFill>
                <a:srgbClr val="FFFFFF"/>
              </a:solidFill>
              <a:latin typeface="Mongolian Baiti" panose="03000500000000000000" pitchFamily="66" charset="0"/>
              <a:ea typeface="Montserrat"/>
              <a:cs typeface="Mongolian Baiti" panose="03000500000000000000" pitchFamily="66" charset="0"/>
              <a:sym typeface="Montserrat"/>
            </a:endParaRPr>
          </a:p>
          <a:p>
            <a:pPr marL="431805" lvl="1" indent="-215903" algn="l">
              <a:lnSpc>
                <a:spcPts val="3000"/>
              </a:lnSpc>
              <a:buFont typeface="Arial"/>
              <a:buChar char="•"/>
            </a:pPr>
            <a:r>
              <a:rPr lang="en-US" sz="3600" dirty="0">
                <a:solidFill>
                  <a:srgbClr val="FFFFFF"/>
                </a:solidFill>
                <a:latin typeface="Mongolian Baiti" panose="03000500000000000000" pitchFamily="66" charset="0"/>
                <a:ea typeface="Montserrat"/>
                <a:cs typeface="Mongolian Baiti" panose="03000500000000000000" pitchFamily="66" charset="0"/>
                <a:sym typeface="Montserrat"/>
              </a:rPr>
              <a:t>To improve security defenses</a:t>
            </a:r>
          </a:p>
          <a:p>
            <a:pPr algn="l">
              <a:lnSpc>
                <a:spcPts val="3000"/>
              </a:lnSpc>
            </a:pPr>
            <a:endParaRPr lang="en-US" sz="3600" dirty="0">
              <a:solidFill>
                <a:srgbClr val="FFFFFF"/>
              </a:solidFill>
              <a:latin typeface="Mongolian Baiti" panose="03000500000000000000" pitchFamily="66" charset="0"/>
              <a:ea typeface="Montserrat"/>
              <a:cs typeface="Mongolian Baiti" panose="03000500000000000000" pitchFamily="66" charset="0"/>
              <a:sym typeface="Montserrat"/>
            </a:endParaRPr>
          </a:p>
        </p:txBody>
      </p:sp>
    </p:spTree>
    <p:extLst>
      <p:ext uri="{BB962C8B-B14F-4D97-AF65-F5344CB8AC3E}">
        <p14:creationId xmlns:p14="http://schemas.microsoft.com/office/powerpoint/2010/main" val="40593568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FE7D-B278-35BB-5F3D-DEB71BBB9D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5BA9D4-AEFE-366F-64F1-0059FD5E8FB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BF2E5E62-46AA-C366-6FAD-16BA74B05D64}"/>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C7841636-7ABE-A8E3-4240-84959185619F}"/>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6F7642B-5EB7-36E9-8487-AEE64675ED7B}"/>
              </a:ext>
            </a:extLst>
          </p:cNvPr>
          <p:cNvSpPr txBox="1"/>
          <p:nvPr/>
        </p:nvSpPr>
        <p:spPr>
          <a:xfrm>
            <a:off x="1143000" y="2189116"/>
            <a:ext cx="9144000" cy="923330"/>
          </a:xfrm>
          <a:prstGeom prst="rect">
            <a:avLst/>
          </a:prstGeom>
          <a:noFill/>
        </p:spPr>
        <p:txBody>
          <a:bodyPr wrap="square">
            <a:spAutoFit/>
          </a:bodyPr>
          <a:lstStyle/>
          <a:p>
            <a:r>
              <a:rPr lang="en-US" sz="5400" b="1" dirty="0">
                <a:solidFill>
                  <a:srgbClr val="FFFFFF"/>
                </a:solidFill>
                <a:latin typeface="Montserrat Bold"/>
                <a:ea typeface="Montserrat Bold"/>
                <a:cs typeface="Montserrat Bold"/>
                <a:sym typeface="Montserrat Bold"/>
              </a:rPr>
              <a:t>REVERSE ENGINEERING</a:t>
            </a:r>
            <a:endParaRPr lang="en-US" sz="5400" dirty="0"/>
          </a:p>
        </p:txBody>
      </p:sp>
      <p:grpSp>
        <p:nvGrpSpPr>
          <p:cNvPr id="4" name="Group 2">
            <a:extLst>
              <a:ext uri="{FF2B5EF4-FFF2-40B4-BE49-F238E27FC236}">
                <a16:creationId xmlns:a16="http://schemas.microsoft.com/office/drawing/2014/main" id="{1373FD72-3405-42D2-F48E-B639100EB32A}"/>
              </a:ext>
            </a:extLst>
          </p:cNvPr>
          <p:cNvGrpSpPr/>
          <p:nvPr/>
        </p:nvGrpSpPr>
        <p:grpSpPr>
          <a:xfrm>
            <a:off x="1295400" y="4090027"/>
            <a:ext cx="14248563" cy="1549336"/>
            <a:chOff x="0" y="0"/>
            <a:chExt cx="526123" cy="44960"/>
          </a:xfrm>
        </p:grpSpPr>
        <p:sp>
          <p:nvSpPr>
            <p:cNvPr id="6" name="Freeform 3">
              <a:extLst>
                <a:ext uri="{FF2B5EF4-FFF2-40B4-BE49-F238E27FC236}">
                  <a16:creationId xmlns:a16="http://schemas.microsoft.com/office/drawing/2014/main" id="{F4BBF051-8B42-72A7-F99E-731956D58A0E}"/>
                </a:ext>
              </a:extLst>
            </p:cNvPr>
            <p:cNvSpPr/>
            <p:nvPr/>
          </p:nvSpPr>
          <p:spPr>
            <a:xfrm>
              <a:off x="0" y="0"/>
              <a:ext cx="526123" cy="44960"/>
            </a:xfrm>
            <a:custGeom>
              <a:avLst/>
              <a:gdLst/>
              <a:ahLst/>
              <a:cxnLst/>
              <a:rect l="l" t="t" r="r" b="b"/>
              <a:pathLst>
                <a:path w="526123" h="44960">
                  <a:moveTo>
                    <a:pt x="0" y="0"/>
                  </a:moveTo>
                  <a:lnTo>
                    <a:pt x="526123" y="0"/>
                  </a:lnTo>
                  <a:lnTo>
                    <a:pt x="526123" y="44960"/>
                  </a:lnTo>
                  <a:lnTo>
                    <a:pt x="0" y="44960"/>
                  </a:lnTo>
                  <a:close/>
                </a:path>
              </a:pathLst>
            </a:custGeom>
            <a:gradFill rotWithShape="1">
              <a:gsLst>
                <a:gs pos="0">
                  <a:srgbClr val="175DB7">
                    <a:alpha val="100000"/>
                  </a:srgbClr>
                </a:gs>
                <a:gs pos="100000">
                  <a:srgbClr val="13BFAF">
                    <a:alpha val="100000"/>
                  </a:srgbClr>
                </a:gs>
              </a:gsLst>
              <a:lin ang="0"/>
            </a:gradFill>
          </p:spPr>
          <p:txBody>
            <a:bodyPr/>
            <a:lstStyle/>
            <a:p>
              <a:endParaRPr lang="en-US"/>
            </a:p>
          </p:txBody>
        </p:sp>
        <p:sp>
          <p:nvSpPr>
            <p:cNvPr id="8" name="TextBox 4">
              <a:extLst>
                <a:ext uri="{FF2B5EF4-FFF2-40B4-BE49-F238E27FC236}">
                  <a16:creationId xmlns:a16="http://schemas.microsoft.com/office/drawing/2014/main" id="{9F44DBC8-6258-45F8-0351-629D20515D25}"/>
                </a:ext>
              </a:extLst>
            </p:cNvPr>
            <p:cNvSpPr txBox="1"/>
            <p:nvPr/>
          </p:nvSpPr>
          <p:spPr>
            <a:xfrm>
              <a:off x="0" y="-38100"/>
              <a:ext cx="526123" cy="83060"/>
            </a:xfrm>
            <a:prstGeom prst="rect">
              <a:avLst/>
            </a:prstGeom>
          </p:spPr>
          <p:txBody>
            <a:bodyPr lIns="362344" tIns="362344" rIns="362344" bIns="362344" rtlCol="0" anchor="ctr"/>
            <a:lstStyle/>
            <a:p>
              <a:pPr algn="ctr">
                <a:lnSpc>
                  <a:spcPts val="2659"/>
                </a:lnSpc>
              </a:pPr>
              <a:endParaRPr/>
            </a:p>
          </p:txBody>
        </p:sp>
      </p:grpSp>
      <p:grpSp>
        <p:nvGrpSpPr>
          <p:cNvPr id="9" name="Group 5">
            <a:extLst>
              <a:ext uri="{FF2B5EF4-FFF2-40B4-BE49-F238E27FC236}">
                <a16:creationId xmlns:a16="http://schemas.microsoft.com/office/drawing/2014/main" id="{2E14A850-DAE5-7498-6972-832D405555AA}"/>
              </a:ext>
            </a:extLst>
          </p:cNvPr>
          <p:cNvGrpSpPr/>
          <p:nvPr/>
        </p:nvGrpSpPr>
        <p:grpSpPr>
          <a:xfrm>
            <a:off x="1295400" y="5906062"/>
            <a:ext cx="14248562" cy="1523437"/>
            <a:chOff x="0" y="0"/>
            <a:chExt cx="520324" cy="44960"/>
          </a:xfrm>
        </p:grpSpPr>
        <p:sp>
          <p:nvSpPr>
            <p:cNvPr id="10" name="Freeform 6">
              <a:extLst>
                <a:ext uri="{FF2B5EF4-FFF2-40B4-BE49-F238E27FC236}">
                  <a16:creationId xmlns:a16="http://schemas.microsoft.com/office/drawing/2014/main" id="{4A4A4F21-368D-AA6C-9CFA-C279767F2B37}"/>
                </a:ext>
              </a:extLst>
            </p:cNvPr>
            <p:cNvSpPr/>
            <p:nvPr/>
          </p:nvSpPr>
          <p:spPr>
            <a:xfrm>
              <a:off x="0" y="0"/>
              <a:ext cx="520324" cy="44960"/>
            </a:xfrm>
            <a:custGeom>
              <a:avLst/>
              <a:gdLst/>
              <a:ahLst/>
              <a:cxnLst/>
              <a:rect l="l" t="t" r="r" b="b"/>
              <a:pathLst>
                <a:path w="520324" h="44960">
                  <a:moveTo>
                    <a:pt x="0" y="0"/>
                  </a:moveTo>
                  <a:lnTo>
                    <a:pt x="520324" y="0"/>
                  </a:lnTo>
                  <a:lnTo>
                    <a:pt x="520324" y="44960"/>
                  </a:lnTo>
                  <a:lnTo>
                    <a:pt x="0" y="44960"/>
                  </a:lnTo>
                  <a:close/>
                </a:path>
              </a:pathLst>
            </a:custGeom>
            <a:gradFill rotWithShape="1">
              <a:gsLst>
                <a:gs pos="0">
                  <a:srgbClr val="175DB7">
                    <a:alpha val="100000"/>
                  </a:srgbClr>
                </a:gs>
                <a:gs pos="100000">
                  <a:srgbClr val="13BFAF">
                    <a:alpha val="100000"/>
                  </a:srgbClr>
                </a:gs>
              </a:gsLst>
              <a:lin ang="0"/>
            </a:gradFill>
          </p:spPr>
          <p:txBody>
            <a:bodyPr/>
            <a:lstStyle/>
            <a:p>
              <a:endParaRPr lang="en-US"/>
            </a:p>
          </p:txBody>
        </p:sp>
        <p:sp>
          <p:nvSpPr>
            <p:cNvPr id="11" name="TextBox 7">
              <a:extLst>
                <a:ext uri="{FF2B5EF4-FFF2-40B4-BE49-F238E27FC236}">
                  <a16:creationId xmlns:a16="http://schemas.microsoft.com/office/drawing/2014/main" id="{172136E4-5CE9-D80E-06D0-829B6B2F71A3}"/>
                </a:ext>
              </a:extLst>
            </p:cNvPr>
            <p:cNvSpPr txBox="1"/>
            <p:nvPr/>
          </p:nvSpPr>
          <p:spPr>
            <a:xfrm>
              <a:off x="0" y="-38100"/>
              <a:ext cx="520324" cy="83060"/>
            </a:xfrm>
            <a:prstGeom prst="rect">
              <a:avLst/>
            </a:prstGeom>
          </p:spPr>
          <p:txBody>
            <a:bodyPr lIns="362344" tIns="362344" rIns="362344" bIns="362344" rtlCol="0" anchor="ctr"/>
            <a:lstStyle/>
            <a:p>
              <a:pPr algn="ctr">
                <a:lnSpc>
                  <a:spcPts val="2659"/>
                </a:lnSpc>
              </a:pPr>
              <a:endParaRPr/>
            </a:p>
          </p:txBody>
        </p:sp>
      </p:grpSp>
      <p:sp>
        <p:nvSpPr>
          <p:cNvPr id="12" name="TextBox 12">
            <a:extLst>
              <a:ext uri="{FF2B5EF4-FFF2-40B4-BE49-F238E27FC236}">
                <a16:creationId xmlns:a16="http://schemas.microsoft.com/office/drawing/2014/main" id="{A94BBFEF-85A6-E654-C4C9-ACAE7583FC3A}"/>
              </a:ext>
            </a:extLst>
          </p:cNvPr>
          <p:cNvSpPr txBox="1"/>
          <p:nvPr/>
        </p:nvSpPr>
        <p:spPr>
          <a:xfrm>
            <a:off x="1576089" y="4414993"/>
            <a:ext cx="12142952" cy="1313501"/>
          </a:xfrm>
          <a:prstGeom prst="rect">
            <a:avLst/>
          </a:prstGeom>
        </p:spPr>
        <p:txBody>
          <a:bodyPr wrap="square" lIns="0" tIns="0" rIns="0" bIns="0" rtlCol="0" anchor="t">
            <a:spAutoFit/>
          </a:bodyPr>
          <a:lstStyle/>
          <a:p>
            <a:pPr>
              <a:lnSpc>
                <a:spcPts val="3500"/>
              </a:lnSpc>
              <a:spcBef>
                <a:spcPct val="0"/>
              </a:spcBef>
            </a:pPr>
            <a:r>
              <a:rPr lang="en-US" sz="2500" b="1" dirty="0">
                <a:solidFill>
                  <a:srgbClr val="FFFFFF"/>
                </a:solidFill>
                <a:latin typeface="Montserrat Bold"/>
                <a:ea typeface="Montserrat Bold"/>
                <a:cs typeface="Montserrat Bold"/>
                <a:sym typeface="Montserrat Bold"/>
              </a:rPr>
              <a:t>Static Analysis (Without Running the Program)</a:t>
            </a:r>
          </a:p>
          <a:p>
            <a:pPr>
              <a:lnSpc>
                <a:spcPts val="3500"/>
              </a:lnSpc>
              <a:spcBef>
                <a:spcPct val="0"/>
              </a:spcBef>
            </a:pPr>
            <a:r>
              <a:rPr lang="en-US" sz="2500" b="1" dirty="0">
                <a:solidFill>
                  <a:srgbClr val="FFFFFF"/>
                </a:solidFill>
                <a:latin typeface="Montserrat Bold"/>
                <a:ea typeface="Montserrat Bold"/>
                <a:cs typeface="Montserrat Bold"/>
                <a:sym typeface="Montserrat Bold"/>
              </a:rPr>
              <a:t>We analyze the file or code without executing it.</a:t>
            </a:r>
          </a:p>
          <a:p>
            <a:pPr>
              <a:lnSpc>
                <a:spcPts val="3500"/>
              </a:lnSpc>
              <a:spcBef>
                <a:spcPct val="0"/>
              </a:spcBef>
            </a:pPr>
            <a:endParaRPr lang="en-US" sz="2500" b="1" dirty="0">
              <a:solidFill>
                <a:srgbClr val="FFFFFF"/>
              </a:solidFill>
              <a:latin typeface="Montserrat Bold"/>
              <a:ea typeface="Montserrat Bold"/>
              <a:cs typeface="Montserrat Bold"/>
              <a:sym typeface="Montserrat Bold"/>
            </a:endParaRPr>
          </a:p>
        </p:txBody>
      </p:sp>
      <p:sp>
        <p:nvSpPr>
          <p:cNvPr id="13" name="TextBox 9">
            <a:extLst>
              <a:ext uri="{FF2B5EF4-FFF2-40B4-BE49-F238E27FC236}">
                <a16:creationId xmlns:a16="http://schemas.microsoft.com/office/drawing/2014/main" id="{6D3BD5C1-D3A3-6DC3-68A8-4C8AC394B4F2}"/>
              </a:ext>
            </a:extLst>
          </p:cNvPr>
          <p:cNvSpPr txBox="1"/>
          <p:nvPr/>
        </p:nvSpPr>
        <p:spPr>
          <a:xfrm>
            <a:off x="1576089" y="6277113"/>
            <a:ext cx="13598870" cy="1185261"/>
          </a:xfrm>
          <a:prstGeom prst="rect">
            <a:avLst/>
          </a:prstGeom>
        </p:spPr>
        <p:txBody>
          <a:bodyPr lIns="0" tIns="0" rIns="0" bIns="0" rtlCol="0" anchor="t">
            <a:spAutoFit/>
          </a:bodyPr>
          <a:lstStyle/>
          <a:p>
            <a:pPr>
              <a:lnSpc>
                <a:spcPts val="2250"/>
              </a:lnSpc>
            </a:pPr>
            <a:r>
              <a:rPr lang="en-US" sz="2500" b="1" dirty="0">
                <a:solidFill>
                  <a:srgbClr val="FFFFFF"/>
                </a:solidFill>
                <a:latin typeface="Montserrat Bold"/>
                <a:ea typeface="Montserrat Bold"/>
                <a:cs typeface="Montserrat Bold"/>
                <a:sym typeface="Montserrat Bold"/>
              </a:rPr>
              <a:t>Dynamic Analysis (By Running and Observing)</a:t>
            </a:r>
          </a:p>
          <a:p>
            <a:pPr>
              <a:lnSpc>
                <a:spcPts val="2250"/>
              </a:lnSpc>
            </a:pPr>
            <a:r>
              <a:rPr lang="en-US" sz="2500" b="1" dirty="0">
                <a:solidFill>
                  <a:srgbClr val="FFFFFF"/>
                </a:solidFill>
                <a:latin typeface="Montserrat Bold"/>
                <a:ea typeface="Montserrat Bold"/>
                <a:cs typeface="Montserrat Bold"/>
                <a:sym typeface="Montserrat Bold"/>
              </a:rPr>
              <a:t>We run the program in a sandbox or controlled environment to watch its behavior</a:t>
            </a:r>
          </a:p>
          <a:p>
            <a:pPr>
              <a:lnSpc>
                <a:spcPts val="2250"/>
              </a:lnSpc>
            </a:pPr>
            <a:endParaRPr lang="en-US" sz="2500" b="1" dirty="0">
              <a:solidFill>
                <a:srgbClr val="FFFFFF"/>
              </a:solidFill>
              <a:latin typeface="Montserrat Bold"/>
              <a:ea typeface="Montserrat Bold"/>
              <a:cs typeface="Montserrat Bold"/>
              <a:sym typeface="Montserrat Bold"/>
            </a:endParaRPr>
          </a:p>
        </p:txBody>
      </p:sp>
    </p:spTree>
    <p:extLst>
      <p:ext uri="{BB962C8B-B14F-4D97-AF65-F5344CB8AC3E}">
        <p14:creationId xmlns:p14="http://schemas.microsoft.com/office/powerpoint/2010/main" val="37183588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par>
                                <p:cTn id="20" presetID="14" presetClass="entr" presetSubtype="1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E4347-4A31-2CC7-DDEA-9D8D3077AE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14A37C-0B0B-EDB5-46FE-8CE6FC5E0E9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48C74BF9-AAD6-8FF0-F912-B413E94B44B7}"/>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DF3E230B-A4D0-CAA9-5D85-F37DDB742908}"/>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4B2D1C0-4696-2713-1C5E-6965FDB63E07}"/>
              </a:ext>
            </a:extLst>
          </p:cNvPr>
          <p:cNvSpPr txBox="1"/>
          <p:nvPr/>
        </p:nvSpPr>
        <p:spPr>
          <a:xfrm>
            <a:off x="1676400" y="1013114"/>
            <a:ext cx="9144000" cy="584775"/>
          </a:xfrm>
          <a:prstGeom prst="rect">
            <a:avLst/>
          </a:prstGeom>
          <a:noFill/>
        </p:spPr>
        <p:txBody>
          <a:bodyPr wrap="square">
            <a:spAutoFit/>
          </a:bodyPr>
          <a:lstStyle/>
          <a:p>
            <a:r>
              <a:rPr lang="en-US" sz="3200" b="1" dirty="0">
                <a:solidFill>
                  <a:srgbClr val="FFFFFF"/>
                </a:solidFill>
                <a:latin typeface="Montserrat Bold"/>
                <a:ea typeface="Montserrat Bold"/>
                <a:cs typeface="Montserrat Bold"/>
                <a:sym typeface="Montserrat Bold"/>
              </a:rPr>
              <a:t>REVERSE ENGINEERING</a:t>
            </a:r>
            <a:endParaRPr lang="en-US" sz="3200" dirty="0"/>
          </a:p>
        </p:txBody>
      </p:sp>
      <p:pic>
        <p:nvPicPr>
          <p:cNvPr id="14" name="Picture 13">
            <a:extLst>
              <a:ext uri="{FF2B5EF4-FFF2-40B4-BE49-F238E27FC236}">
                <a16:creationId xmlns:a16="http://schemas.microsoft.com/office/drawing/2014/main" id="{24485E97-E35B-DA16-1F3A-EB751871C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375" y="1902461"/>
            <a:ext cx="14573250" cy="7582995"/>
          </a:xfrm>
          <a:prstGeom prst="rect">
            <a:avLst/>
          </a:prstGeom>
        </p:spPr>
      </p:pic>
    </p:spTree>
    <p:extLst>
      <p:ext uri="{BB962C8B-B14F-4D97-AF65-F5344CB8AC3E}">
        <p14:creationId xmlns:p14="http://schemas.microsoft.com/office/powerpoint/2010/main" val="33385683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F0D1-764B-751E-2C49-C50AE42424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289D26-AF1A-BE23-0587-7649C3870B0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0E3826D3-F70F-1875-D3E9-585AEFBA22E0}"/>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20758A95-2DDF-8270-8629-4DBC9935E1A0}"/>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D0ACE71-F238-A58A-6736-2F6982C539D2}"/>
              </a:ext>
            </a:extLst>
          </p:cNvPr>
          <p:cNvSpPr txBox="1"/>
          <p:nvPr/>
        </p:nvSpPr>
        <p:spPr>
          <a:xfrm>
            <a:off x="1600200" y="1790700"/>
            <a:ext cx="9144000" cy="584775"/>
          </a:xfrm>
          <a:prstGeom prst="rect">
            <a:avLst/>
          </a:prstGeom>
          <a:noFill/>
        </p:spPr>
        <p:txBody>
          <a:bodyPr wrap="square">
            <a:spAutoFit/>
          </a:bodyPr>
          <a:lstStyle/>
          <a:p>
            <a:r>
              <a:rPr lang="en-US" sz="3200" b="1" dirty="0">
                <a:solidFill>
                  <a:srgbClr val="FFFFFF"/>
                </a:solidFill>
                <a:latin typeface="Montserrat Bold"/>
                <a:ea typeface="Montserrat Bold"/>
                <a:cs typeface="Montserrat Bold"/>
                <a:sym typeface="Montserrat Bold"/>
              </a:rPr>
              <a:t>REVERSE ENGINEERING</a:t>
            </a:r>
            <a:endParaRPr lang="en-US" sz="3200" dirty="0"/>
          </a:p>
        </p:txBody>
      </p:sp>
      <p:pic>
        <p:nvPicPr>
          <p:cNvPr id="7" name="Picture 6" descr="A diagram of a graph&#10;&#10;AI-generated content may be incorrect.">
            <a:extLst>
              <a:ext uri="{FF2B5EF4-FFF2-40B4-BE49-F238E27FC236}">
                <a16:creationId xmlns:a16="http://schemas.microsoft.com/office/drawing/2014/main" id="{32C4AA8E-2FBD-7914-A019-3CCACA23FC9B}"/>
              </a:ext>
            </a:extLst>
          </p:cNvPr>
          <p:cNvPicPr>
            <a:picLocks noChangeAspect="1"/>
          </p:cNvPicPr>
          <p:nvPr/>
        </p:nvPicPr>
        <p:blipFill>
          <a:blip r:embed="rId4">
            <a:extLst>
              <a:ext uri="{28A0092B-C50C-407E-A947-70E740481C1C}">
                <a14:useLocalDpi xmlns:a14="http://schemas.microsoft.com/office/drawing/2010/main" val="0"/>
              </a:ext>
            </a:extLst>
          </a:blip>
          <a:srcRect t="20631" b="7805"/>
          <a:stretch>
            <a:fillRect/>
          </a:stretch>
        </p:blipFill>
        <p:spPr>
          <a:xfrm>
            <a:off x="1600200" y="2091690"/>
            <a:ext cx="15525474" cy="6555105"/>
          </a:xfrm>
          <a:prstGeom prst="rect">
            <a:avLst/>
          </a:prstGeom>
        </p:spPr>
      </p:pic>
    </p:spTree>
    <p:extLst>
      <p:ext uri="{BB962C8B-B14F-4D97-AF65-F5344CB8AC3E}">
        <p14:creationId xmlns:p14="http://schemas.microsoft.com/office/powerpoint/2010/main" val="2773649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7E6B-EDFF-6850-65E7-7933877319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0E3814-2854-5E2F-7107-4A6A5A3152B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9377BC97-BF49-5ECA-3762-81D73FFEA5F5}"/>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B13D1DC6-039B-9BF7-E01E-9737CE874EBC}"/>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2">
            <a:extLst>
              <a:ext uri="{FF2B5EF4-FFF2-40B4-BE49-F238E27FC236}">
                <a16:creationId xmlns:a16="http://schemas.microsoft.com/office/drawing/2014/main" id="{CFF9AD25-DC16-C542-DA3C-B19C7B212DAE}"/>
              </a:ext>
            </a:extLst>
          </p:cNvPr>
          <p:cNvSpPr txBox="1"/>
          <p:nvPr/>
        </p:nvSpPr>
        <p:spPr>
          <a:xfrm>
            <a:off x="1028700" y="1163955"/>
            <a:ext cx="9814017" cy="1635641"/>
          </a:xfrm>
          <a:prstGeom prst="rect">
            <a:avLst/>
          </a:prstGeom>
        </p:spPr>
        <p:txBody>
          <a:bodyPr wrap="square" lIns="0" tIns="0" rIns="0" bIns="0" rtlCol="0" anchor="t">
            <a:spAutoFit/>
          </a:bodyPr>
          <a:lstStyle/>
          <a:p>
            <a:pPr algn="l">
              <a:lnSpc>
                <a:spcPts val="6300"/>
              </a:lnSpc>
            </a:pPr>
            <a:r>
              <a:rPr lang="en-US" sz="7000" b="1" dirty="0">
                <a:solidFill>
                  <a:srgbClr val="FFFFFF"/>
                </a:solidFill>
                <a:latin typeface="Montserrat Bold"/>
                <a:ea typeface="Montserrat Bold"/>
                <a:cs typeface="Montserrat Bold"/>
                <a:sym typeface="Montserrat Bold"/>
              </a:rPr>
              <a:t>STATIC </a:t>
            </a:r>
            <a:br>
              <a:rPr lang="en-US" sz="7000" b="1" dirty="0">
                <a:solidFill>
                  <a:srgbClr val="FFFFFF"/>
                </a:solidFill>
                <a:latin typeface="Montserrat Bold"/>
                <a:ea typeface="Montserrat Bold"/>
                <a:cs typeface="Montserrat Bold"/>
                <a:sym typeface="Montserrat Bold"/>
              </a:rPr>
            </a:br>
            <a:r>
              <a:rPr lang="en-US" sz="7000" b="1" dirty="0">
                <a:solidFill>
                  <a:srgbClr val="FFFFFF"/>
                </a:solidFill>
                <a:latin typeface="Montserrat Bold"/>
                <a:ea typeface="Montserrat Bold"/>
                <a:cs typeface="Montserrat Bold"/>
                <a:sym typeface="Montserrat Bold"/>
              </a:rPr>
              <a:t>ANALYSIS</a:t>
            </a:r>
          </a:p>
        </p:txBody>
      </p:sp>
      <p:sp>
        <p:nvSpPr>
          <p:cNvPr id="7" name="TextBox 3">
            <a:extLst>
              <a:ext uri="{FF2B5EF4-FFF2-40B4-BE49-F238E27FC236}">
                <a16:creationId xmlns:a16="http://schemas.microsoft.com/office/drawing/2014/main" id="{C420111E-C018-6131-8B83-36DE0C43CEC2}"/>
              </a:ext>
            </a:extLst>
          </p:cNvPr>
          <p:cNvSpPr txBox="1"/>
          <p:nvPr/>
        </p:nvSpPr>
        <p:spPr>
          <a:xfrm>
            <a:off x="438150" y="4025265"/>
            <a:ext cx="11582400" cy="5275740"/>
          </a:xfrm>
          <a:prstGeom prst="rect">
            <a:avLst/>
          </a:prstGeom>
        </p:spPr>
        <p:txBody>
          <a:bodyPr wrap="square" lIns="0" tIns="0" rIns="0" bIns="0" rtlCol="0" anchor="t">
            <a:spAutoFit/>
          </a:bodyPr>
          <a:lstStyle/>
          <a:p>
            <a:pPr marL="1511351" lvl="1" indent="-755676" algn="l">
              <a:lnSpc>
                <a:spcPts val="7000"/>
              </a:lnSpc>
              <a:buFont typeface="Arial"/>
              <a:buChar char="•"/>
            </a:pPr>
            <a:r>
              <a:rPr lang="en-US" sz="3600" dirty="0">
                <a:solidFill>
                  <a:schemeClr val="bg1"/>
                </a:solidFill>
                <a:latin typeface="Montserrat Bold"/>
                <a:ea typeface="Montserrat Bold"/>
                <a:cs typeface="Montserrat Bold"/>
                <a:sym typeface="Montserrat Bold"/>
              </a:rPr>
              <a:t>GHIDRA</a:t>
            </a:r>
          </a:p>
          <a:p>
            <a:pPr marL="1511351" lvl="1" indent="-755676" algn="l">
              <a:lnSpc>
                <a:spcPts val="7000"/>
              </a:lnSpc>
              <a:buFont typeface="Arial"/>
              <a:buChar char="•"/>
            </a:pPr>
            <a:r>
              <a:rPr lang="en-US" sz="3600" dirty="0">
                <a:solidFill>
                  <a:schemeClr val="bg1"/>
                </a:solidFill>
                <a:latin typeface="Montserrat Bold"/>
                <a:ea typeface="Montserrat Bold"/>
                <a:cs typeface="Montserrat Bold"/>
                <a:sym typeface="Montserrat Bold"/>
              </a:rPr>
              <a:t>IDA PRO</a:t>
            </a:r>
          </a:p>
          <a:p>
            <a:pPr marL="1511351" lvl="1" indent="-755676" algn="l">
              <a:lnSpc>
                <a:spcPts val="7000"/>
              </a:lnSpc>
              <a:buFont typeface="Arial"/>
              <a:buChar char="•"/>
            </a:pPr>
            <a:r>
              <a:rPr lang="en-US" sz="3600" dirty="0">
                <a:solidFill>
                  <a:schemeClr val="bg1"/>
                </a:solidFill>
                <a:latin typeface="Montserrat Bold"/>
                <a:ea typeface="Montserrat Bold"/>
                <a:cs typeface="Montserrat Bold"/>
                <a:sym typeface="Montserrat Bold"/>
              </a:rPr>
              <a:t>RADARE2</a:t>
            </a:r>
          </a:p>
          <a:p>
            <a:pPr marL="1511351" lvl="1" indent="-755676" algn="l">
              <a:lnSpc>
                <a:spcPts val="7000"/>
              </a:lnSpc>
              <a:buFont typeface="Arial"/>
              <a:buChar char="•"/>
            </a:pPr>
            <a:r>
              <a:rPr lang="en-US" sz="3600" dirty="0">
                <a:solidFill>
                  <a:schemeClr val="bg1"/>
                </a:solidFill>
                <a:latin typeface="Montserrat Bold"/>
                <a:ea typeface="Montserrat Bold"/>
                <a:cs typeface="Montserrat Bold"/>
                <a:sym typeface="Montserrat Bold"/>
              </a:rPr>
              <a:t>BINARY NINJA</a:t>
            </a:r>
          </a:p>
          <a:p>
            <a:pPr marL="1511351" lvl="1" indent="-755676" algn="l">
              <a:lnSpc>
                <a:spcPts val="7000"/>
              </a:lnSpc>
              <a:buFont typeface="Arial"/>
              <a:buChar char="•"/>
            </a:pPr>
            <a:r>
              <a:rPr lang="en-US" sz="3600" dirty="0">
                <a:solidFill>
                  <a:schemeClr val="bg1"/>
                </a:solidFill>
                <a:latin typeface="Montserrat Bold"/>
                <a:ea typeface="Montserrat Bold"/>
                <a:cs typeface="Montserrat Bold"/>
                <a:sym typeface="Montserrat Bold"/>
              </a:rPr>
              <a:t>HEX EDITORS (HXD, 010 EDITOR)</a:t>
            </a:r>
          </a:p>
          <a:p>
            <a:pPr algn="l">
              <a:lnSpc>
                <a:spcPts val="7000"/>
              </a:lnSpc>
            </a:pPr>
            <a:r>
              <a:rPr lang="en-US" sz="3600" dirty="0">
                <a:solidFill>
                  <a:schemeClr val="bg1"/>
                </a:solidFill>
                <a:latin typeface="Montserrat Bold"/>
                <a:ea typeface="Montserrat Bold"/>
                <a:cs typeface="Montserrat Bold"/>
                <a:sym typeface="Montserrat Bold"/>
              </a:rPr>
              <a:t>`</a:t>
            </a:r>
          </a:p>
        </p:txBody>
      </p:sp>
      <p:sp>
        <p:nvSpPr>
          <p:cNvPr id="8" name="TextBox 4">
            <a:extLst>
              <a:ext uri="{FF2B5EF4-FFF2-40B4-BE49-F238E27FC236}">
                <a16:creationId xmlns:a16="http://schemas.microsoft.com/office/drawing/2014/main" id="{B4C284B7-0BA1-E4C3-0E25-EEB1DDF5B54A}"/>
              </a:ext>
            </a:extLst>
          </p:cNvPr>
          <p:cNvSpPr txBox="1"/>
          <p:nvPr/>
        </p:nvSpPr>
        <p:spPr>
          <a:xfrm>
            <a:off x="1028700" y="2901315"/>
            <a:ext cx="6472830" cy="857250"/>
          </a:xfrm>
          <a:prstGeom prst="rect">
            <a:avLst/>
          </a:prstGeom>
        </p:spPr>
        <p:txBody>
          <a:bodyPr wrap="square" lIns="0" tIns="0" rIns="0" bIns="0" rtlCol="0" anchor="t">
            <a:spAutoFit/>
          </a:bodyPr>
          <a:lstStyle/>
          <a:p>
            <a:pPr algn="l">
              <a:lnSpc>
                <a:spcPts val="6299"/>
              </a:lnSpc>
            </a:pPr>
            <a:r>
              <a:rPr lang="en-US" sz="6999" b="1" dirty="0">
                <a:solidFill>
                  <a:srgbClr val="37B4BE"/>
                </a:solidFill>
                <a:latin typeface="Montserrat Bold"/>
                <a:ea typeface="Montserrat Bold"/>
                <a:cs typeface="Montserrat Bold"/>
                <a:sym typeface="Montserrat Bold"/>
              </a:rPr>
              <a:t>TOOLS</a:t>
            </a:r>
          </a:p>
        </p:txBody>
      </p:sp>
    </p:spTree>
    <p:extLst>
      <p:ext uri="{BB962C8B-B14F-4D97-AF65-F5344CB8AC3E}">
        <p14:creationId xmlns:p14="http://schemas.microsoft.com/office/powerpoint/2010/main" val="37359441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A9E9-5DD0-6EEF-CBAA-AA5F3D4779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FC1677-75A3-2ECE-A36C-4A2B34EDCCF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6F05094D-C409-F755-2AC5-56E3EA99D2BF}"/>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50260945-A2E7-A77D-9706-37D6D13CE9AE}"/>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DE7E494-CBED-94AF-B712-EF6173EA82E8}"/>
              </a:ext>
            </a:extLst>
          </p:cNvPr>
          <p:cNvSpPr txBox="1"/>
          <p:nvPr/>
        </p:nvSpPr>
        <p:spPr>
          <a:xfrm>
            <a:off x="1151443" y="1253490"/>
            <a:ext cx="5536741" cy="1647825"/>
          </a:xfrm>
          <a:prstGeom prst="rect">
            <a:avLst/>
          </a:prstGeom>
        </p:spPr>
        <p:txBody>
          <a:bodyPr lIns="0" tIns="0" rIns="0" bIns="0" rtlCol="0" anchor="t">
            <a:spAutoFit/>
          </a:bodyPr>
          <a:lstStyle/>
          <a:p>
            <a:pPr algn="l">
              <a:lnSpc>
                <a:spcPts val="6299"/>
              </a:lnSpc>
            </a:pPr>
            <a:r>
              <a:rPr lang="en-US" sz="6999" b="1" dirty="0">
                <a:solidFill>
                  <a:srgbClr val="FFFFFF"/>
                </a:solidFill>
                <a:latin typeface="Montserrat Bold"/>
                <a:ea typeface="Montserrat Bold"/>
                <a:cs typeface="Montserrat Bold"/>
                <a:sym typeface="Montserrat Bold"/>
              </a:rPr>
              <a:t>DYNAMIC ANALYSIS</a:t>
            </a:r>
          </a:p>
        </p:txBody>
      </p:sp>
      <p:sp>
        <p:nvSpPr>
          <p:cNvPr id="6" name="TextBox 4">
            <a:extLst>
              <a:ext uri="{FF2B5EF4-FFF2-40B4-BE49-F238E27FC236}">
                <a16:creationId xmlns:a16="http://schemas.microsoft.com/office/drawing/2014/main" id="{70EA7553-F53D-B030-DB19-1FFF8C4FE7CF}"/>
              </a:ext>
            </a:extLst>
          </p:cNvPr>
          <p:cNvSpPr txBox="1"/>
          <p:nvPr/>
        </p:nvSpPr>
        <p:spPr>
          <a:xfrm>
            <a:off x="1151443" y="2901315"/>
            <a:ext cx="6472830" cy="857250"/>
          </a:xfrm>
          <a:prstGeom prst="rect">
            <a:avLst/>
          </a:prstGeom>
        </p:spPr>
        <p:txBody>
          <a:bodyPr wrap="square" lIns="0" tIns="0" rIns="0" bIns="0" rtlCol="0" anchor="t">
            <a:spAutoFit/>
          </a:bodyPr>
          <a:lstStyle/>
          <a:p>
            <a:pPr algn="l">
              <a:lnSpc>
                <a:spcPts val="6299"/>
              </a:lnSpc>
            </a:pPr>
            <a:r>
              <a:rPr lang="en-US" sz="6999" b="1" dirty="0">
                <a:solidFill>
                  <a:srgbClr val="37B4BE"/>
                </a:solidFill>
                <a:latin typeface="Montserrat Bold"/>
                <a:ea typeface="Montserrat Bold"/>
                <a:cs typeface="Montserrat Bold"/>
                <a:sym typeface="Montserrat Bold"/>
              </a:rPr>
              <a:t>TOOLS</a:t>
            </a:r>
          </a:p>
        </p:txBody>
      </p:sp>
      <p:sp>
        <p:nvSpPr>
          <p:cNvPr id="9" name="TextBox 8">
            <a:extLst>
              <a:ext uri="{FF2B5EF4-FFF2-40B4-BE49-F238E27FC236}">
                <a16:creationId xmlns:a16="http://schemas.microsoft.com/office/drawing/2014/main" id="{5BB9CE3B-F493-CC08-7E30-633A3B17FD29}"/>
              </a:ext>
            </a:extLst>
          </p:cNvPr>
          <p:cNvSpPr txBox="1"/>
          <p:nvPr/>
        </p:nvSpPr>
        <p:spPr>
          <a:xfrm>
            <a:off x="914400" y="4659717"/>
            <a:ext cx="12268200" cy="2543581"/>
          </a:xfrm>
          <a:prstGeom prst="rect">
            <a:avLst/>
          </a:prstGeom>
          <a:noFill/>
        </p:spPr>
        <p:txBody>
          <a:bodyPr wrap="square">
            <a:spAutoFit/>
          </a:bodyPr>
          <a:lstStyle/>
          <a:p>
            <a:pPr marL="410211" lvl="1" indent="-205106">
              <a:lnSpc>
                <a:spcPts val="2660"/>
              </a:lnSpc>
              <a:buFont typeface="Arial"/>
              <a:buChar char="•"/>
            </a:pPr>
            <a:r>
              <a:rPr lang="en-US" sz="3600" dirty="0">
                <a:solidFill>
                  <a:schemeClr val="bg1"/>
                </a:solidFill>
                <a:latin typeface="Montserrat Bold" panose="00000800000000000000" charset="0"/>
                <a:ea typeface="Open Sans"/>
                <a:cs typeface="Open Sans"/>
                <a:sym typeface="Open Sans"/>
              </a:rPr>
              <a:t>CAPE Sandbox</a:t>
            </a:r>
            <a:br>
              <a:rPr lang="en-US" sz="3600" dirty="0">
                <a:solidFill>
                  <a:schemeClr val="bg1"/>
                </a:solidFill>
                <a:latin typeface="Montserrat Bold" panose="00000800000000000000" charset="0"/>
                <a:ea typeface="Open Sans"/>
                <a:cs typeface="Open Sans"/>
                <a:sym typeface="Open Sans"/>
              </a:rPr>
            </a:br>
            <a:endParaRPr lang="en-US" sz="3600" dirty="0">
              <a:solidFill>
                <a:schemeClr val="bg1"/>
              </a:solidFill>
              <a:latin typeface="Montserrat Bold" panose="00000800000000000000" charset="0"/>
              <a:ea typeface="Open Sans"/>
              <a:cs typeface="Open Sans"/>
              <a:sym typeface="Open Sans"/>
            </a:endParaRPr>
          </a:p>
          <a:p>
            <a:pPr marL="410211" lvl="1" indent="-205106">
              <a:lnSpc>
                <a:spcPts val="2660"/>
              </a:lnSpc>
              <a:buFont typeface="Arial"/>
              <a:buChar char="•"/>
            </a:pPr>
            <a:r>
              <a:rPr lang="en-US" sz="3600" dirty="0">
                <a:solidFill>
                  <a:schemeClr val="bg1"/>
                </a:solidFill>
                <a:latin typeface="Montserrat Bold" panose="00000800000000000000" charset="0"/>
                <a:ea typeface="Open Sans"/>
                <a:cs typeface="Open Sans"/>
                <a:sym typeface="Open Sans"/>
              </a:rPr>
              <a:t>OllyDbg</a:t>
            </a:r>
            <a:br>
              <a:rPr lang="en-US" sz="3600" dirty="0">
                <a:solidFill>
                  <a:schemeClr val="bg1"/>
                </a:solidFill>
                <a:latin typeface="Montserrat Bold" panose="00000800000000000000" charset="0"/>
                <a:ea typeface="Open Sans"/>
                <a:cs typeface="Open Sans"/>
                <a:sym typeface="Open Sans"/>
              </a:rPr>
            </a:br>
            <a:endParaRPr lang="en-US" sz="3600" dirty="0">
              <a:solidFill>
                <a:schemeClr val="bg1"/>
              </a:solidFill>
              <a:latin typeface="Montserrat Bold" panose="00000800000000000000" charset="0"/>
              <a:ea typeface="Open Sans"/>
              <a:cs typeface="Open Sans"/>
              <a:sym typeface="Open Sans"/>
            </a:endParaRPr>
          </a:p>
          <a:p>
            <a:pPr marL="410211" lvl="1" indent="-205106">
              <a:lnSpc>
                <a:spcPts val="2660"/>
              </a:lnSpc>
              <a:buFont typeface="Arial"/>
              <a:buChar char="•"/>
            </a:pPr>
            <a:r>
              <a:rPr lang="en-US" sz="3600" dirty="0">
                <a:solidFill>
                  <a:schemeClr val="bg1"/>
                </a:solidFill>
                <a:latin typeface="Montserrat Bold" panose="00000800000000000000" charset="0"/>
                <a:ea typeface="Open Sans"/>
                <a:cs typeface="Open Sans"/>
                <a:sym typeface="Open Sans"/>
              </a:rPr>
              <a:t>Process Monitor (ProcMon)</a:t>
            </a:r>
            <a:br>
              <a:rPr lang="en-US" sz="3600" dirty="0">
                <a:solidFill>
                  <a:schemeClr val="bg1"/>
                </a:solidFill>
                <a:latin typeface="Montserrat Bold" panose="00000800000000000000" charset="0"/>
                <a:ea typeface="Open Sans"/>
                <a:cs typeface="Open Sans"/>
                <a:sym typeface="Open Sans"/>
              </a:rPr>
            </a:br>
            <a:endParaRPr lang="en-US" sz="3600" dirty="0">
              <a:solidFill>
                <a:schemeClr val="bg1"/>
              </a:solidFill>
              <a:latin typeface="Montserrat Bold" panose="00000800000000000000" charset="0"/>
              <a:ea typeface="Open Sans"/>
              <a:cs typeface="Open Sans"/>
              <a:sym typeface="Open Sans"/>
            </a:endParaRPr>
          </a:p>
          <a:p>
            <a:pPr marL="410211" lvl="1" indent="-205106">
              <a:lnSpc>
                <a:spcPts val="2660"/>
              </a:lnSpc>
              <a:buFont typeface="Arial"/>
              <a:buChar char="•"/>
            </a:pPr>
            <a:r>
              <a:rPr lang="en-US" sz="3600" dirty="0">
                <a:solidFill>
                  <a:schemeClr val="bg1"/>
                </a:solidFill>
                <a:latin typeface="Montserrat Bold" panose="00000800000000000000" charset="0"/>
                <a:ea typeface="Open Sans"/>
                <a:cs typeface="Open Sans"/>
                <a:sym typeface="Open Sans"/>
              </a:rPr>
              <a:t>Cuckoo Sandbox</a:t>
            </a:r>
          </a:p>
        </p:txBody>
      </p:sp>
      <p:sp>
        <p:nvSpPr>
          <p:cNvPr id="5" name="TextBox 8">
            <a:extLst>
              <a:ext uri="{FF2B5EF4-FFF2-40B4-BE49-F238E27FC236}">
                <a16:creationId xmlns:a16="http://schemas.microsoft.com/office/drawing/2014/main" id="{79A84206-1DE8-2F4D-7725-3BD482BCC1CA}"/>
              </a:ext>
            </a:extLst>
          </p:cNvPr>
          <p:cNvSpPr txBox="1"/>
          <p:nvPr/>
        </p:nvSpPr>
        <p:spPr>
          <a:xfrm>
            <a:off x="235579" y="8851216"/>
            <a:ext cx="17816842" cy="364587"/>
          </a:xfrm>
          <a:prstGeom prst="rect">
            <a:avLst/>
          </a:prstGeom>
        </p:spPr>
        <p:txBody>
          <a:bodyPr lIns="0" tIns="0" rIns="0" bIns="0" rtlCol="0" anchor="t">
            <a:spAutoFit/>
          </a:bodyPr>
          <a:lstStyle/>
          <a:p>
            <a:pPr algn="ctr">
              <a:lnSpc>
                <a:spcPts val="3000"/>
              </a:lnSpc>
              <a:spcBef>
                <a:spcPct val="0"/>
              </a:spcBef>
            </a:pPr>
            <a:r>
              <a:rPr lang="en-US" sz="2000" b="1" dirty="0">
                <a:solidFill>
                  <a:srgbClr val="FFFFFF"/>
                </a:solidFill>
                <a:latin typeface="Montserrat Bold"/>
                <a:ea typeface="Montserrat Bold"/>
                <a:cs typeface="Montserrat Bold"/>
                <a:sym typeface="Montserrat Bold"/>
              </a:rPr>
              <a:t>WE RUN THE PROGRAM IN A SANDBOX OR CONTROLLED ENVIRONMENT TO WATCH ITS BEHAVIOR.</a:t>
            </a:r>
          </a:p>
        </p:txBody>
      </p:sp>
    </p:spTree>
    <p:extLst>
      <p:ext uri="{BB962C8B-B14F-4D97-AF65-F5344CB8AC3E}">
        <p14:creationId xmlns:p14="http://schemas.microsoft.com/office/powerpoint/2010/main" val="2266478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4" grpId="0"/>
      <p:bldP spid="6" grpId="0"/>
      <p:bldP spid="9"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D7CCC-4CC6-735B-CF17-4C6AEA8959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3C6287-C8D3-0B54-D93E-1E3533AF8A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CE7003CA-8424-C704-9B88-1090175912CA}"/>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17EF1D87-A47A-FB31-1363-59595DE49BF3}"/>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11">
            <a:extLst>
              <a:ext uri="{FF2B5EF4-FFF2-40B4-BE49-F238E27FC236}">
                <a16:creationId xmlns:a16="http://schemas.microsoft.com/office/drawing/2014/main" id="{0A3B9385-9EFC-F3B6-B657-557EDA41AF38}"/>
              </a:ext>
            </a:extLst>
          </p:cNvPr>
          <p:cNvSpPr txBox="1"/>
          <p:nvPr/>
        </p:nvSpPr>
        <p:spPr>
          <a:xfrm>
            <a:off x="438150" y="4862839"/>
            <a:ext cx="16497300" cy="3951595"/>
          </a:xfrm>
          <a:prstGeom prst="rect">
            <a:avLst/>
          </a:prstGeom>
        </p:spPr>
        <p:txBody>
          <a:bodyPr wrap="square" lIns="0" tIns="0" rIns="0" bIns="0" rtlCol="0" anchor="t">
            <a:spAutoFit/>
          </a:bodyPr>
          <a:lstStyle/>
          <a:p>
            <a:pPr marL="798847" lvl="1" indent="-399424">
              <a:lnSpc>
                <a:spcPts val="5180"/>
              </a:lnSpc>
              <a:spcBef>
                <a:spcPct val="0"/>
              </a:spcBef>
              <a:buFont typeface="Arial"/>
              <a:buChar char="•"/>
            </a:pPr>
            <a:r>
              <a:rPr lang="en-US" sz="3700" b="1" dirty="0">
                <a:solidFill>
                  <a:srgbClr val="FFFFFF"/>
                </a:solidFill>
                <a:latin typeface="Montserrat Bold"/>
                <a:ea typeface="Montserrat Bold"/>
                <a:cs typeface="Montserrat Bold"/>
                <a:sym typeface="Montserrat Bold"/>
              </a:rPr>
              <a:t>AUTOMATICALLY SEND SUSPICIOUS SAMPLES TO RE TOOLS</a:t>
            </a:r>
            <a:br>
              <a:rPr lang="en-US" sz="3700" b="1" dirty="0">
                <a:solidFill>
                  <a:srgbClr val="FFFFFF"/>
                </a:solidFill>
                <a:latin typeface="Montserrat Bold"/>
                <a:ea typeface="Montserrat Bold"/>
                <a:cs typeface="Montserrat Bold"/>
                <a:sym typeface="Montserrat Bold"/>
              </a:rPr>
            </a:br>
            <a:endParaRPr lang="en-US" sz="3700" b="1" dirty="0">
              <a:solidFill>
                <a:srgbClr val="FFFFFF"/>
              </a:solidFill>
              <a:latin typeface="Montserrat Bold"/>
              <a:ea typeface="Montserrat Bold"/>
              <a:cs typeface="Montserrat Bold"/>
              <a:sym typeface="Montserrat Bold"/>
            </a:endParaRPr>
          </a:p>
          <a:p>
            <a:pPr marL="798847" lvl="1" indent="-399424">
              <a:lnSpc>
                <a:spcPts val="5180"/>
              </a:lnSpc>
              <a:spcBef>
                <a:spcPct val="0"/>
              </a:spcBef>
              <a:buFont typeface="Arial"/>
              <a:buChar char="•"/>
            </a:pPr>
            <a:r>
              <a:rPr lang="en-US" sz="3700" b="1" dirty="0">
                <a:solidFill>
                  <a:srgbClr val="FFFFFF"/>
                </a:solidFill>
                <a:latin typeface="Montserrat Bold"/>
                <a:ea typeface="Montserrat Bold"/>
                <a:cs typeface="Montserrat Bold"/>
                <a:sym typeface="Montserrat Bold"/>
              </a:rPr>
              <a:t>COMBINE STATIC &amp; DYNAMIC ANALYSIS</a:t>
            </a:r>
            <a:br>
              <a:rPr lang="en-US" sz="3700" b="1" dirty="0">
                <a:solidFill>
                  <a:srgbClr val="FFFFFF"/>
                </a:solidFill>
                <a:latin typeface="Montserrat Bold"/>
                <a:ea typeface="Montserrat Bold"/>
                <a:cs typeface="Montserrat Bold"/>
                <a:sym typeface="Montserrat Bold"/>
              </a:rPr>
            </a:br>
            <a:endParaRPr lang="en-US" sz="3700" b="1" dirty="0">
              <a:solidFill>
                <a:srgbClr val="FFFFFF"/>
              </a:solidFill>
              <a:latin typeface="Montserrat Bold"/>
              <a:ea typeface="Montserrat Bold"/>
              <a:cs typeface="Montserrat Bold"/>
              <a:sym typeface="Montserrat Bold"/>
            </a:endParaRPr>
          </a:p>
          <a:p>
            <a:pPr marL="798847" lvl="1" indent="-399424">
              <a:lnSpc>
                <a:spcPts val="5180"/>
              </a:lnSpc>
              <a:spcBef>
                <a:spcPct val="0"/>
              </a:spcBef>
              <a:buFont typeface="Arial"/>
              <a:buChar char="•"/>
            </a:pPr>
            <a:r>
              <a:rPr lang="en-US" sz="3700" b="1" dirty="0">
                <a:solidFill>
                  <a:srgbClr val="FFFFFF"/>
                </a:solidFill>
                <a:latin typeface="Montserrat Bold"/>
                <a:ea typeface="Montserrat Bold"/>
                <a:cs typeface="Montserrat Bold"/>
                <a:sym typeface="Montserrat Bold"/>
              </a:rPr>
              <a:t>STORE STRUCTURED REPORTS FOR FAST RESPONSE</a:t>
            </a:r>
          </a:p>
          <a:p>
            <a:pPr>
              <a:lnSpc>
                <a:spcPts val="5180"/>
              </a:lnSpc>
              <a:spcBef>
                <a:spcPct val="0"/>
              </a:spcBef>
            </a:pPr>
            <a:endParaRPr lang="en-US" sz="3700" b="1" dirty="0">
              <a:solidFill>
                <a:srgbClr val="FFFFFF"/>
              </a:solidFill>
              <a:latin typeface="Montserrat Bold"/>
              <a:ea typeface="Montserrat Bold"/>
              <a:cs typeface="Montserrat Bold"/>
              <a:sym typeface="Montserrat Bold"/>
            </a:endParaRPr>
          </a:p>
        </p:txBody>
      </p:sp>
      <p:sp>
        <p:nvSpPr>
          <p:cNvPr id="8" name="TextBox 8">
            <a:extLst>
              <a:ext uri="{FF2B5EF4-FFF2-40B4-BE49-F238E27FC236}">
                <a16:creationId xmlns:a16="http://schemas.microsoft.com/office/drawing/2014/main" id="{2DDC02BB-C39E-6400-3F77-241CE0225C5F}"/>
              </a:ext>
            </a:extLst>
          </p:cNvPr>
          <p:cNvSpPr txBox="1"/>
          <p:nvPr/>
        </p:nvSpPr>
        <p:spPr>
          <a:xfrm>
            <a:off x="1028700" y="1228725"/>
            <a:ext cx="8851972" cy="2443489"/>
          </a:xfrm>
          <a:prstGeom prst="rect">
            <a:avLst/>
          </a:prstGeom>
        </p:spPr>
        <p:txBody>
          <a:bodyPr lIns="0" tIns="0" rIns="0" bIns="0" rtlCol="0" anchor="t">
            <a:spAutoFit/>
          </a:bodyPr>
          <a:lstStyle/>
          <a:p>
            <a:pPr algn="l">
              <a:lnSpc>
                <a:spcPts val="6299"/>
              </a:lnSpc>
            </a:pPr>
            <a:r>
              <a:rPr lang="en-US" sz="6999" b="1" dirty="0">
                <a:solidFill>
                  <a:srgbClr val="FFFFFF"/>
                </a:solidFill>
                <a:latin typeface="Montserrat Bold"/>
                <a:ea typeface="Montserrat Bold"/>
                <a:cs typeface="Montserrat Bold"/>
                <a:sym typeface="Montserrat Bold"/>
              </a:rPr>
              <a:t>REVERSE ENGINEERING </a:t>
            </a:r>
            <a:br>
              <a:rPr lang="en-US" sz="6999" b="1" dirty="0">
                <a:solidFill>
                  <a:srgbClr val="FFFFFF"/>
                </a:solidFill>
                <a:latin typeface="Montserrat Bold"/>
                <a:ea typeface="Montserrat Bold"/>
                <a:cs typeface="Montserrat Bold"/>
                <a:sym typeface="Montserrat Bold"/>
              </a:rPr>
            </a:br>
            <a:r>
              <a:rPr lang="en-US" sz="6999" b="1" dirty="0">
                <a:solidFill>
                  <a:srgbClr val="FFFFFF"/>
                </a:solidFill>
                <a:latin typeface="Montserrat Bold"/>
                <a:ea typeface="Montserrat Bold"/>
                <a:cs typeface="Montserrat Bold"/>
                <a:sym typeface="Montserrat Bold"/>
              </a:rPr>
              <a:t>IN </a:t>
            </a:r>
            <a:r>
              <a:rPr lang="en-US" sz="6999" b="1" dirty="0">
                <a:latin typeface="Montserrat Bold"/>
                <a:ea typeface="Montserrat Bold"/>
                <a:cs typeface="Montserrat Bold"/>
                <a:sym typeface="Montserrat Bold"/>
              </a:rPr>
              <a:t>TDARE</a:t>
            </a:r>
          </a:p>
        </p:txBody>
      </p:sp>
    </p:spTree>
    <p:extLst>
      <p:ext uri="{BB962C8B-B14F-4D97-AF65-F5344CB8AC3E}">
        <p14:creationId xmlns:p14="http://schemas.microsoft.com/office/powerpoint/2010/main" val="27467585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CDB08-F923-7AB5-C0E7-0B8A80E013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ACC208-243A-F4D7-4AA8-C788518455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A4584F61-3A64-EE9C-268A-2DB45A2A329B}"/>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035D5DC8-E3AF-87BD-2AA2-52589E8415D7}"/>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6">
            <a:extLst>
              <a:ext uri="{FF2B5EF4-FFF2-40B4-BE49-F238E27FC236}">
                <a16:creationId xmlns:a16="http://schemas.microsoft.com/office/drawing/2014/main" id="{220AB614-4069-2C39-1361-BEDB747857D4}"/>
              </a:ext>
            </a:extLst>
          </p:cNvPr>
          <p:cNvSpPr txBox="1"/>
          <p:nvPr/>
        </p:nvSpPr>
        <p:spPr>
          <a:xfrm>
            <a:off x="3402439" y="981075"/>
            <a:ext cx="11483122" cy="1795363"/>
          </a:xfrm>
          <a:prstGeom prst="rect">
            <a:avLst/>
          </a:prstGeom>
        </p:spPr>
        <p:txBody>
          <a:bodyPr lIns="0" tIns="0" rIns="0" bIns="0" rtlCol="0" anchor="t">
            <a:spAutoFit/>
          </a:bodyPr>
          <a:lstStyle/>
          <a:p>
            <a:pPr algn="ctr">
              <a:lnSpc>
                <a:spcPts val="7000"/>
              </a:lnSpc>
              <a:spcBef>
                <a:spcPct val="0"/>
              </a:spcBef>
            </a:pPr>
            <a:r>
              <a:rPr lang="en-US" sz="7000" b="1" dirty="0">
                <a:solidFill>
                  <a:srgbClr val="FFFFFF"/>
                </a:solidFill>
                <a:latin typeface="Montserrat Bold"/>
                <a:ea typeface="Montserrat Bold"/>
                <a:cs typeface="Montserrat Bold"/>
                <a:sym typeface="Montserrat Bold"/>
              </a:rPr>
              <a:t>WHEN TO SEND FILE TO REVERSE ENGINEERING</a:t>
            </a:r>
          </a:p>
        </p:txBody>
      </p:sp>
      <p:pic>
        <p:nvPicPr>
          <p:cNvPr id="8" name="Picture 7">
            <a:extLst>
              <a:ext uri="{FF2B5EF4-FFF2-40B4-BE49-F238E27FC236}">
                <a16:creationId xmlns:a16="http://schemas.microsoft.com/office/drawing/2014/main" id="{811EBE9A-90C6-5DC1-13CF-7FACBE95AB3E}"/>
              </a:ext>
            </a:extLst>
          </p:cNvPr>
          <p:cNvPicPr>
            <a:picLocks noChangeAspect="1"/>
          </p:cNvPicPr>
          <p:nvPr/>
        </p:nvPicPr>
        <p:blipFill>
          <a:blip r:embed="rId4">
            <a:extLst>
              <a:ext uri="{28A0092B-C50C-407E-A947-70E740481C1C}">
                <a14:useLocalDpi xmlns:a14="http://schemas.microsoft.com/office/drawing/2010/main" val="0"/>
              </a:ext>
            </a:extLst>
          </a:blip>
          <a:srcRect t="4592" b="9537"/>
          <a:stretch>
            <a:fillRect/>
          </a:stretch>
        </p:blipFill>
        <p:spPr>
          <a:xfrm>
            <a:off x="3646532" y="3172678"/>
            <a:ext cx="10994935" cy="6969542"/>
          </a:xfrm>
          <a:prstGeom prst="rect">
            <a:avLst/>
          </a:prstGeom>
        </p:spPr>
      </p:pic>
    </p:spTree>
    <p:extLst>
      <p:ext uri="{BB962C8B-B14F-4D97-AF65-F5344CB8AC3E}">
        <p14:creationId xmlns:p14="http://schemas.microsoft.com/office/powerpoint/2010/main" val="35208419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5AE4-C02B-A432-D1D8-4708605406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24A6BB-46CD-AFA0-1905-477F849FAC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DB73B547-5FC2-7531-9752-ADF3C6AB5C37}"/>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BEFA3426-2B94-5582-AE04-2958186AA6F9}"/>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2">
            <a:extLst>
              <a:ext uri="{FF2B5EF4-FFF2-40B4-BE49-F238E27FC236}">
                <a16:creationId xmlns:a16="http://schemas.microsoft.com/office/drawing/2014/main" id="{105603FC-07C3-36C5-20A3-3F1F86F37D08}"/>
              </a:ext>
            </a:extLst>
          </p:cNvPr>
          <p:cNvSpPr txBox="1"/>
          <p:nvPr/>
        </p:nvSpPr>
        <p:spPr>
          <a:xfrm>
            <a:off x="1371600" y="1163955"/>
            <a:ext cx="9388335" cy="602729"/>
          </a:xfrm>
          <a:prstGeom prst="rect">
            <a:avLst/>
          </a:prstGeom>
        </p:spPr>
        <p:txBody>
          <a:bodyPr lIns="0" tIns="0" rIns="0" bIns="0" rtlCol="0" anchor="t">
            <a:spAutoFit/>
          </a:bodyPr>
          <a:lstStyle/>
          <a:p>
            <a:pPr>
              <a:lnSpc>
                <a:spcPts val="4708"/>
              </a:lnSpc>
              <a:spcBef>
                <a:spcPct val="0"/>
              </a:spcBef>
            </a:pPr>
            <a:r>
              <a:rPr lang="en-US" sz="4690" b="1" dirty="0">
                <a:solidFill>
                  <a:srgbClr val="FFFFFF"/>
                </a:solidFill>
                <a:latin typeface="Montserrat Bold"/>
                <a:ea typeface="Montserrat Bold"/>
                <a:cs typeface="Montserrat Bold"/>
                <a:sym typeface="Montserrat Bold"/>
              </a:rPr>
              <a:t>HIGH‑PRIORITY-TRIGGERS </a:t>
            </a:r>
          </a:p>
        </p:txBody>
      </p:sp>
      <p:sp>
        <p:nvSpPr>
          <p:cNvPr id="8" name="TextBox 3">
            <a:extLst>
              <a:ext uri="{FF2B5EF4-FFF2-40B4-BE49-F238E27FC236}">
                <a16:creationId xmlns:a16="http://schemas.microsoft.com/office/drawing/2014/main" id="{316AACD6-B29B-BC27-8D45-C779474F4349}"/>
              </a:ext>
            </a:extLst>
          </p:cNvPr>
          <p:cNvSpPr txBox="1"/>
          <p:nvPr/>
        </p:nvSpPr>
        <p:spPr>
          <a:xfrm>
            <a:off x="990600" y="2878673"/>
            <a:ext cx="15868650" cy="5692520"/>
          </a:xfrm>
          <a:prstGeom prst="rect">
            <a:avLst/>
          </a:prstGeom>
        </p:spPr>
        <p:txBody>
          <a:bodyPr wrap="square" lIns="0" tIns="0" rIns="0" bIns="0" rtlCol="0" anchor="t">
            <a:spAutoFit/>
          </a:bodyPr>
          <a:lstStyle/>
          <a:p>
            <a:pPr marL="431801" lvl="1" indent="-215900" algn="just">
              <a:lnSpc>
                <a:spcPts val="2000"/>
              </a:lnSpc>
              <a:buAutoNum type="arabicPeriod"/>
            </a:pPr>
            <a:r>
              <a:rPr lang="en-US" sz="3600" b="1" dirty="0">
                <a:solidFill>
                  <a:srgbClr val="FFFFFF"/>
                </a:solidFill>
                <a:latin typeface="Montserrat"/>
                <a:ea typeface="Montserrat"/>
                <a:cs typeface="Montserrat"/>
                <a:sym typeface="Montserrat"/>
              </a:rPr>
              <a:t>Executable Files with Unusual Locations</a:t>
            </a:r>
          </a:p>
          <a:p>
            <a:pPr marL="215901" lvl="1" algn="just">
              <a:lnSpc>
                <a:spcPts val="2000"/>
              </a:lnSpc>
            </a:pPr>
            <a:endParaRPr lang="en-US" sz="3600" b="1" dirty="0">
              <a:solidFill>
                <a:srgbClr val="FFFFFF"/>
              </a:solidFill>
              <a:latin typeface="Montserrat"/>
              <a:ea typeface="Montserrat"/>
              <a:cs typeface="Montserrat"/>
              <a:sym typeface="Montserrat"/>
            </a:endParaRPr>
          </a:p>
          <a:p>
            <a:pPr marL="215901" lvl="1" algn="just">
              <a:lnSpc>
                <a:spcPts val="2000"/>
              </a:lnSpc>
            </a:pPr>
            <a:endParaRPr lang="en-US" sz="3600" dirty="0">
              <a:solidFill>
                <a:srgbClr val="FFFFFF"/>
              </a:solidFill>
              <a:latin typeface="Montserrat"/>
              <a:ea typeface="Montserrat"/>
              <a:cs typeface="Montserrat"/>
              <a:sym typeface="Montserrat"/>
            </a:endParaRPr>
          </a:p>
          <a:p>
            <a:pPr marL="215901" lvl="1" algn="just">
              <a:lnSpc>
                <a:spcPts val="2000"/>
              </a:lnSpc>
            </a:pPr>
            <a:r>
              <a:rPr lang="en-US" sz="2800" dirty="0">
                <a:solidFill>
                  <a:srgbClr val="FFFFFF"/>
                </a:solidFill>
                <a:latin typeface="Montserrat"/>
                <a:ea typeface="Montserrat"/>
                <a:cs typeface="Montserrat"/>
                <a:sym typeface="Montserrat"/>
              </a:rPr>
              <a:t>Examples: .exe, .</a:t>
            </a:r>
            <a:r>
              <a:rPr lang="en-US" sz="2800" dirty="0" err="1">
                <a:solidFill>
                  <a:srgbClr val="FFFFFF"/>
                </a:solidFill>
                <a:latin typeface="Montserrat"/>
                <a:ea typeface="Montserrat"/>
                <a:cs typeface="Montserrat"/>
                <a:sym typeface="Montserrat"/>
              </a:rPr>
              <a:t>dll</a:t>
            </a:r>
            <a:r>
              <a:rPr lang="en-US" sz="2800" dirty="0">
                <a:solidFill>
                  <a:srgbClr val="FFFFFF"/>
                </a:solidFill>
                <a:latin typeface="Montserrat"/>
                <a:ea typeface="Montserrat"/>
                <a:cs typeface="Montserrat"/>
                <a:sym typeface="Montserrat"/>
              </a:rPr>
              <a:t>, .bin, .ps1, .</a:t>
            </a:r>
            <a:r>
              <a:rPr lang="en-US" sz="2800" dirty="0" err="1">
                <a:solidFill>
                  <a:srgbClr val="FFFFFF"/>
                </a:solidFill>
                <a:latin typeface="Montserrat"/>
                <a:ea typeface="Montserrat"/>
                <a:cs typeface="Montserrat"/>
                <a:sym typeface="Montserrat"/>
              </a:rPr>
              <a:t>py</a:t>
            </a:r>
            <a:r>
              <a:rPr lang="en-US" sz="2800" dirty="0">
                <a:solidFill>
                  <a:srgbClr val="FFFFFF"/>
                </a:solidFill>
                <a:latin typeface="Montserrat"/>
                <a:ea typeface="Montserrat"/>
                <a:cs typeface="Montserrat"/>
                <a:sym typeface="Montserrat"/>
              </a:rPr>
              <a:t> appearing in temp or user folders.</a:t>
            </a:r>
          </a:p>
          <a:p>
            <a:pPr marL="215901" lvl="1" algn="just">
              <a:lnSpc>
                <a:spcPts val="2000"/>
              </a:lnSpc>
            </a:pPr>
            <a:endParaRPr lang="en-US" sz="3600" dirty="0">
              <a:solidFill>
                <a:srgbClr val="FFFFFF"/>
              </a:solidFill>
              <a:latin typeface="Montserrat"/>
              <a:ea typeface="Montserrat"/>
              <a:cs typeface="Montserrat"/>
              <a:sym typeface="Montserrat"/>
            </a:endParaRPr>
          </a:p>
          <a:p>
            <a:pPr marL="215901" lvl="1" algn="just">
              <a:lnSpc>
                <a:spcPts val="2000"/>
              </a:lnSpc>
            </a:pPr>
            <a:endParaRPr lang="en-US" sz="3600" dirty="0">
              <a:solidFill>
                <a:srgbClr val="FFFFFF"/>
              </a:solidFill>
              <a:latin typeface="Montserrat"/>
              <a:ea typeface="Montserrat"/>
              <a:cs typeface="Montserrat"/>
              <a:sym typeface="Montserrat"/>
            </a:endParaRPr>
          </a:p>
          <a:p>
            <a:pPr marL="215901" lvl="1" algn="just">
              <a:lnSpc>
                <a:spcPts val="2000"/>
              </a:lnSpc>
            </a:pPr>
            <a:endParaRPr lang="en-US" sz="3600" dirty="0">
              <a:solidFill>
                <a:srgbClr val="FFFFFF"/>
              </a:solidFill>
              <a:latin typeface="Montserrat"/>
              <a:ea typeface="Montserrat"/>
              <a:cs typeface="Montserrat"/>
              <a:sym typeface="Montserrat"/>
            </a:endParaRPr>
          </a:p>
          <a:p>
            <a:pPr marL="431801" lvl="1" indent="-215900" algn="just">
              <a:lnSpc>
                <a:spcPts val="2000"/>
              </a:lnSpc>
              <a:buAutoNum type="arabicPeriod" startAt="2"/>
            </a:pPr>
            <a:r>
              <a:rPr lang="en-US" sz="3600" b="1" dirty="0">
                <a:solidFill>
                  <a:srgbClr val="FFFFFF"/>
                </a:solidFill>
                <a:latin typeface="Montserrat"/>
                <a:ea typeface="Montserrat"/>
                <a:cs typeface="Montserrat"/>
                <a:sym typeface="Montserrat"/>
              </a:rPr>
              <a:t>Files with known bad hashes</a:t>
            </a:r>
          </a:p>
          <a:p>
            <a:pPr marL="431801" lvl="1" indent="-215900" algn="just">
              <a:lnSpc>
                <a:spcPts val="2000"/>
              </a:lnSpc>
              <a:buAutoNum type="arabicPeriod" startAt="2"/>
            </a:pPr>
            <a:endParaRPr lang="en-US" sz="3600" dirty="0">
              <a:solidFill>
                <a:srgbClr val="FFFFFF"/>
              </a:solidFill>
              <a:latin typeface="Montserrat"/>
              <a:ea typeface="Montserrat"/>
              <a:cs typeface="Montserrat"/>
              <a:sym typeface="Montserrat"/>
            </a:endParaRPr>
          </a:p>
          <a:p>
            <a:pPr marL="215901" lvl="1" algn="just">
              <a:lnSpc>
                <a:spcPts val="2000"/>
              </a:lnSpc>
            </a:pPr>
            <a:endParaRPr lang="en-US" sz="3600" dirty="0">
              <a:solidFill>
                <a:srgbClr val="FFFFFF"/>
              </a:solidFill>
              <a:latin typeface="Montserrat"/>
              <a:ea typeface="Montserrat"/>
              <a:cs typeface="Montserrat"/>
              <a:sym typeface="Montserrat"/>
            </a:endParaRPr>
          </a:p>
          <a:p>
            <a:pPr marL="215901" lvl="1" algn="just">
              <a:lnSpc>
                <a:spcPts val="2000"/>
              </a:lnSpc>
            </a:pPr>
            <a:r>
              <a:rPr lang="en-US" sz="2800" dirty="0">
                <a:solidFill>
                  <a:srgbClr val="FFFFFF"/>
                </a:solidFill>
                <a:latin typeface="Montserrat"/>
                <a:ea typeface="Montserrat"/>
                <a:cs typeface="Montserrat"/>
                <a:sym typeface="Montserrat"/>
              </a:rPr>
              <a:t>If sha256/md5 appears and matches VT/Vendor feeds / internal </a:t>
            </a:r>
          </a:p>
          <a:p>
            <a:pPr marL="215901" lvl="1" algn="just">
              <a:lnSpc>
                <a:spcPts val="2000"/>
              </a:lnSpc>
            </a:pPr>
            <a:endParaRPr lang="en-US" sz="2800" dirty="0">
              <a:solidFill>
                <a:srgbClr val="FFFFFF"/>
              </a:solidFill>
              <a:latin typeface="Montserrat"/>
              <a:ea typeface="Montserrat"/>
              <a:cs typeface="Montserrat"/>
              <a:sym typeface="Montserrat"/>
            </a:endParaRPr>
          </a:p>
          <a:p>
            <a:pPr marL="215901" lvl="1" algn="just">
              <a:lnSpc>
                <a:spcPts val="2000"/>
              </a:lnSpc>
            </a:pPr>
            <a:r>
              <a:rPr lang="en-US" sz="2800" dirty="0">
                <a:solidFill>
                  <a:srgbClr val="FFFFFF"/>
                </a:solidFill>
                <a:latin typeface="Montserrat"/>
                <a:ea typeface="Montserrat"/>
                <a:cs typeface="Montserrat"/>
                <a:sym typeface="Montserrat"/>
              </a:rPr>
              <a:t>blocklist → send.</a:t>
            </a:r>
          </a:p>
          <a:p>
            <a:pPr marL="215901" lvl="1" algn="just">
              <a:lnSpc>
                <a:spcPts val="2000"/>
              </a:lnSpc>
            </a:pPr>
            <a:endParaRPr lang="en-US" sz="3600" dirty="0">
              <a:solidFill>
                <a:srgbClr val="FFFFFF"/>
              </a:solidFill>
              <a:latin typeface="Montserrat"/>
              <a:ea typeface="Montserrat"/>
              <a:cs typeface="Montserrat"/>
              <a:sym typeface="Montserrat"/>
            </a:endParaRPr>
          </a:p>
          <a:p>
            <a:pPr marL="215901" lvl="1" algn="just">
              <a:lnSpc>
                <a:spcPts val="2000"/>
              </a:lnSpc>
            </a:pPr>
            <a:endParaRPr lang="en-US" sz="3600" dirty="0">
              <a:solidFill>
                <a:srgbClr val="FFFFFF"/>
              </a:solidFill>
              <a:latin typeface="Montserrat"/>
              <a:ea typeface="Montserrat"/>
              <a:cs typeface="Montserrat"/>
              <a:sym typeface="Montserrat"/>
            </a:endParaRPr>
          </a:p>
          <a:p>
            <a:pPr marL="431801" lvl="1" indent="-215900" algn="just">
              <a:lnSpc>
                <a:spcPts val="2000"/>
              </a:lnSpc>
              <a:buAutoNum type="arabicPeriod" startAt="2"/>
            </a:pPr>
            <a:endParaRPr lang="en-US" sz="3600" dirty="0">
              <a:solidFill>
                <a:srgbClr val="FFFFFF"/>
              </a:solidFill>
              <a:latin typeface="Montserrat"/>
              <a:ea typeface="Montserrat"/>
              <a:cs typeface="Montserrat"/>
              <a:sym typeface="Montserrat"/>
            </a:endParaRPr>
          </a:p>
          <a:p>
            <a:pPr marL="215901" lvl="1" algn="just">
              <a:lnSpc>
                <a:spcPts val="2000"/>
              </a:lnSpc>
            </a:pPr>
            <a:r>
              <a:rPr lang="en-US" sz="3600" b="1" dirty="0">
                <a:solidFill>
                  <a:srgbClr val="FFFFFF"/>
                </a:solidFill>
                <a:latin typeface="Montserrat"/>
                <a:ea typeface="Montserrat"/>
                <a:cs typeface="Montserrat"/>
                <a:sym typeface="Montserrat"/>
              </a:rPr>
              <a:t>3.Files dropped by suspicious processes</a:t>
            </a:r>
            <a:r>
              <a:rPr lang="en-US" sz="3600" dirty="0">
                <a:solidFill>
                  <a:srgbClr val="FFFFFF"/>
                </a:solidFill>
                <a:latin typeface="Montserrat"/>
                <a:ea typeface="Montserrat"/>
                <a:cs typeface="Montserrat"/>
                <a:sym typeface="Montserrat"/>
              </a:rPr>
              <a:t> </a:t>
            </a:r>
          </a:p>
          <a:p>
            <a:pPr marL="431801" lvl="1" indent="-215900" algn="just">
              <a:lnSpc>
                <a:spcPts val="2000"/>
              </a:lnSpc>
              <a:buAutoNum type="arabicPeriod" startAt="2"/>
            </a:pPr>
            <a:endParaRPr lang="en-US" sz="3600" dirty="0">
              <a:solidFill>
                <a:srgbClr val="FFFFFF"/>
              </a:solidFill>
              <a:latin typeface="Montserrat"/>
              <a:ea typeface="Montserrat"/>
              <a:cs typeface="Montserrat"/>
              <a:sym typeface="Montserrat"/>
            </a:endParaRPr>
          </a:p>
          <a:p>
            <a:pPr marL="215901" lvl="1" algn="just">
              <a:lnSpc>
                <a:spcPts val="2000"/>
              </a:lnSpc>
            </a:pPr>
            <a:endParaRPr lang="en-US" sz="2800" dirty="0">
              <a:solidFill>
                <a:srgbClr val="FFFFFF"/>
              </a:solidFill>
              <a:latin typeface="Montserrat"/>
              <a:ea typeface="Montserrat"/>
              <a:cs typeface="Montserrat"/>
              <a:sym typeface="Montserrat"/>
            </a:endParaRPr>
          </a:p>
          <a:p>
            <a:pPr marL="215901" lvl="1" algn="just">
              <a:lnSpc>
                <a:spcPts val="2000"/>
              </a:lnSpc>
            </a:pPr>
            <a:r>
              <a:rPr lang="en-US" sz="2800" dirty="0">
                <a:solidFill>
                  <a:srgbClr val="FFFFFF"/>
                </a:solidFill>
                <a:latin typeface="Montserrat"/>
                <a:ea typeface="Montserrat"/>
                <a:cs typeface="Montserrat"/>
                <a:sym typeface="Montserrat"/>
              </a:rPr>
              <a:t>Parent process is scriptable tool (e.g., powershell.exe, cmd.exe, </a:t>
            </a:r>
          </a:p>
          <a:p>
            <a:pPr marL="215901" lvl="1" algn="just">
              <a:lnSpc>
                <a:spcPts val="2000"/>
              </a:lnSpc>
            </a:pPr>
            <a:endParaRPr lang="en-US" sz="2800" dirty="0">
              <a:solidFill>
                <a:srgbClr val="FFFFFF"/>
              </a:solidFill>
              <a:latin typeface="Montserrat"/>
              <a:ea typeface="Montserrat"/>
              <a:cs typeface="Montserrat"/>
              <a:sym typeface="Montserrat"/>
            </a:endParaRPr>
          </a:p>
          <a:p>
            <a:pPr marL="215901" lvl="1" algn="just">
              <a:lnSpc>
                <a:spcPts val="2000"/>
              </a:lnSpc>
            </a:pPr>
            <a:r>
              <a:rPr lang="en-US" sz="2800" dirty="0">
                <a:solidFill>
                  <a:srgbClr val="FFFFFF"/>
                </a:solidFill>
                <a:latin typeface="Montserrat"/>
                <a:ea typeface="Montserrat"/>
                <a:cs typeface="Montserrat"/>
                <a:sym typeface="Montserrat"/>
              </a:rPr>
              <a:t>python.exe, wmic.exe) spawning rundll32, regsvr32</a:t>
            </a:r>
          </a:p>
        </p:txBody>
      </p:sp>
    </p:spTree>
    <p:extLst>
      <p:ext uri="{BB962C8B-B14F-4D97-AF65-F5344CB8AC3E}">
        <p14:creationId xmlns:p14="http://schemas.microsoft.com/office/powerpoint/2010/main" val="4964786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A7BA8-B81A-43AB-088D-143BEE88AA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DCBC0A-1246-E0D3-F85F-B572AE1C943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214F81C2-C14B-C223-3744-0F89795FDD20}"/>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DDDFB51F-2A90-1BFE-94A6-D06F053966EE}"/>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B8917694-0CE8-E169-45DC-F2B06DD0D386}"/>
              </a:ext>
            </a:extLst>
          </p:cNvPr>
          <p:cNvSpPr txBox="1"/>
          <p:nvPr/>
        </p:nvSpPr>
        <p:spPr>
          <a:xfrm>
            <a:off x="685800" y="3390900"/>
            <a:ext cx="16077215" cy="2781787"/>
          </a:xfrm>
          <a:prstGeom prst="rect">
            <a:avLst/>
          </a:prstGeom>
        </p:spPr>
        <p:txBody>
          <a:bodyPr wrap="square" lIns="0" tIns="0" rIns="0" bIns="0" rtlCol="0" anchor="t">
            <a:spAutoFit/>
          </a:bodyPr>
          <a:lstStyle/>
          <a:p>
            <a:pPr marL="863599" lvl="1" indent="-431800">
              <a:lnSpc>
                <a:spcPts val="5599"/>
              </a:lnSpc>
              <a:spcBef>
                <a:spcPct val="0"/>
              </a:spcBef>
              <a:buFont typeface="Arial"/>
              <a:buChar char="•"/>
            </a:pPr>
            <a:r>
              <a:rPr lang="en-US" sz="2800" b="1" dirty="0">
                <a:solidFill>
                  <a:srgbClr val="FFFFFF"/>
                </a:solidFill>
                <a:latin typeface="Montserrat Bold"/>
                <a:ea typeface="Montserrat Bold"/>
                <a:cs typeface="Montserrat Bold"/>
                <a:sym typeface="Montserrat Bold"/>
              </a:rPr>
              <a:t>UNKNOWN FILE TYPES &gt; CERTAIN SIZE (E.G., &gt; 100KB) FROM UNTRUSTED SOURCES.</a:t>
            </a:r>
          </a:p>
          <a:p>
            <a:pPr marL="863599" lvl="1" indent="-431800">
              <a:lnSpc>
                <a:spcPts val="5599"/>
              </a:lnSpc>
              <a:spcBef>
                <a:spcPct val="0"/>
              </a:spcBef>
              <a:buFont typeface="Arial"/>
              <a:buChar char="•"/>
            </a:pPr>
            <a:endParaRPr lang="en-US" sz="2800" b="1" dirty="0">
              <a:solidFill>
                <a:srgbClr val="FFFFFF"/>
              </a:solidFill>
              <a:latin typeface="Montserrat Bold"/>
              <a:ea typeface="Montserrat Bold"/>
              <a:cs typeface="Montserrat Bold"/>
              <a:sym typeface="Montserrat Bold"/>
            </a:endParaRPr>
          </a:p>
          <a:p>
            <a:pPr marL="863599" lvl="1" indent="-431800">
              <a:lnSpc>
                <a:spcPts val="5599"/>
              </a:lnSpc>
              <a:spcBef>
                <a:spcPct val="0"/>
              </a:spcBef>
              <a:buFont typeface="Arial"/>
              <a:buChar char="•"/>
            </a:pPr>
            <a:r>
              <a:rPr lang="en-US" sz="2800" b="1" dirty="0">
                <a:solidFill>
                  <a:srgbClr val="FFFFFF"/>
                </a:solidFill>
                <a:latin typeface="Montserrat Bold"/>
                <a:ea typeface="Montserrat Bold"/>
                <a:cs typeface="Montserrat Bold"/>
                <a:sym typeface="Montserrat Bold"/>
              </a:rPr>
              <a:t>FILE CREATED BY RARE PROCESSES.</a:t>
            </a:r>
          </a:p>
        </p:txBody>
      </p:sp>
      <p:sp>
        <p:nvSpPr>
          <p:cNvPr id="6" name="TextBox 2">
            <a:extLst>
              <a:ext uri="{FF2B5EF4-FFF2-40B4-BE49-F238E27FC236}">
                <a16:creationId xmlns:a16="http://schemas.microsoft.com/office/drawing/2014/main" id="{E8832A0F-2734-9E2B-E5D6-3E83A00D1B7A}"/>
              </a:ext>
            </a:extLst>
          </p:cNvPr>
          <p:cNvSpPr txBox="1"/>
          <p:nvPr/>
        </p:nvSpPr>
        <p:spPr>
          <a:xfrm>
            <a:off x="438150" y="955221"/>
            <a:ext cx="10306050" cy="783356"/>
          </a:xfrm>
          <a:prstGeom prst="rect">
            <a:avLst/>
          </a:prstGeom>
        </p:spPr>
        <p:txBody>
          <a:bodyPr wrap="square" lIns="0" tIns="0" rIns="0" bIns="0" rtlCol="0" anchor="t">
            <a:spAutoFit/>
          </a:bodyPr>
          <a:lstStyle/>
          <a:p>
            <a:pPr algn="ctr">
              <a:lnSpc>
                <a:spcPts val="6559"/>
              </a:lnSpc>
              <a:spcBef>
                <a:spcPct val="0"/>
              </a:spcBef>
            </a:pPr>
            <a:r>
              <a:rPr lang="en-US" sz="4690" b="1" dirty="0">
                <a:solidFill>
                  <a:srgbClr val="FFFFFF"/>
                </a:solidFill>
                <a:latin typeface="Montserrat Bold"/>
                <a:ea typeface="Montserrat Bold"/>
                <a:cs typeface="Montserrat Bold"/>
                <a:sym typeface="Montserrat Bold"/>
              </a:rPr>
              <a:t>MEDIUM‑PRIORITY-TRIGGERS</a:t>
            </a:r>
          </a:p>
        </p:txBody>
      </p:sp>
    </p:spTree>
    <p:extLst>
      <p:ext uri="{BB962C8B-B14F-4D97-AF65-F5344CB8AC3E}">
        <p14:creationId xmlns:p14="http://schemas.microsoft.com/office/powerpoint/2010/main" val="4672790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9" name="TextBox 9"/>
          <p:cNvSpPr txBox="1"/>
          <p:nvPr/>
        </p:nvSpPr>
        <p:spPr>
          <a:xfrm>
            <a:off x="600796" y="1123860"/>
            <a:ext cx="7279037" cy="764825"/>
          </a:xfrm>
          <a:prstGeom prst="rect">
            <a:avLst/>
          </a:prstGeom>
        </p:spPr>
        <p:txBody>
          <a:bodyPr lIns="0" tIns="0" rIns="0" bIns="0" rtlCol="0" anchor="t">
            <a:spAutoFit/>
          </a:bodyPr>
          <a:lstStyle/>
          <a:p>
            <a:pPr marL="0" lvl="0" indent="0" algn="l">
              <a:lnSpc>
                <a:spcPts val="5808"/>
              </a:lnSpc>
              <a:spcBef>
                <a:spcPct val="0"/>
              </a:spcBef>
            </a:pPr>
            <a:r>
              <a:rPr lang="en-US" sz="5808" spc="-458" dirty="0">
                <a:solidFill>
                  <a:srgbClr val="000000"/>
                </a:solidFill>
                <a:latin typeface="Archivo Black"/>
                <a:ea typeface="Archivo Black"/>
                <a:cs typeface="Archivo Black"/>
                <a:sym typeface="Archivo Black"/>
              </a:rPr>
              <a:t>Problem Statements</a:t>
            </a:r>
          </a:p>
        </p:txBody>
      </p:sp>
      <p:sp>
        <p:nvSpPr>
          <p:cNvPr id="10" name="TextBox 10"/>
          <p:cNvSpPr txBox="1"/>
          <p:nvPr/>
        </p:nvSpPr>
        <p:spPr>
          <a:xfrm>
            <a:off x="14382445" y="981075"/>
            <a:ext cx="2876855"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02/10</a:t>
            </a:r>
          </a:p>
        </p:txBody>
      </p:sp>
      <p:sp>
        <p:nvSpPr>
          <p:cNvPr id="11" name="TextBox 11"/>
          <p:cNvSpPr txBox="1"/>
          <p:nvPr/>
        </p:nvSpPr>
        <p:spPr>
          <a:xfrm>
            <a:off x="921079" y="1798875"/>
            <a:ext cx="8823356" cy="353687"/>
          </a:xfrm>
          <a:prstGeom prst="rect">
            <a:avLst/>
          </a:prstGeom>
        </p:spPr>
        <p:txBody>
          <a:bodyPr lIns="0" tIns="0" rIns="0" bIns="0" rtlCol="0" anchor="t">
            <a:spAutoFit/>
          </a:bodyPr>
          <a:lstStyle/>
          <a:p>
            <a:pPr algn="l">
              <a:lnSpc>
                <a:spcPts val="2939"/>
              </a:lnSpc>
              <a:spcBef>
                <a:spcPct val="0"/>
              </a:spcBef>
            </a:pPr>
            <a:r>
              <a:rPr lang="en-US" sz="2099" b="1" dirty="0">
                <a:solidFill>
                  <a:srgbClr val="000000"/>
                </a:solidFill>
                <a:latin typeface="Abel" panose="02000506030000020004" pitchFamily="2" charset="0"/>
                <a:ea typeface="Garet"/>
                <a:cs typeface="Garet"/>
                <a:sym typeface="Garet"/>
              </a:rPr>
              <a:t>THE ROOT CAUSE</a:t>
            </a:r>
          </a:p>
        </p:txBody>
      </p:sp>
      <p:sp>
        <p:nvSpPr>
          <p:cNvPr id="18" name="Rectangle 17">
            <a:extLst>
              <a:ext uri="{FF2B5EF4-FFF2-40B4-BE49-F238E27FC236}">
                <a16:creationId xmlns:a16="http://schemas.microsoft.com/office/drawing/2014/main" id="{9C2CBF4F-A975-9A27-6569-D7444DCDA767}"/>
              </a:ext>
            </a:extLst>
          </p:cNvPr>
          <p:cNvSpPr/>
          <p:nvPr/>
        </p:nvSpPr>
        <p:spPr>
          <a:xfrm>
            <a:off x="419100" y="2527135"/>
            <a:ext cx="17449800" cy="753999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99542D0-AE36-2FF4-B062-C14B9BF82132}"/>
              </a:ext>
            </a:extLst>
          </p:cNvPr>
          <p:cNvPicPr>
            <a:picLocks noChangeAspect="1"/>
          </p:cNvPicPr>
          <p:nvPr/>
        </p:nvPicPr>
        <p:blipFill>
          <a:blip r:embed="rId3"/>
          <a:srcRect l="37928" t="17330" r="38867" b="34013"/>
          <a:stretch>
            <a:fillRect/>
          </a:stretch>
        </p:blipFill>
        <p:spPr>
          <a:xfrm>
            <a:off x="7315200" y="2692218"/>
            <a:ext cx="3657600" cy="4397578"/>
          </a:xfrm>
          <a:prstGeom prst="rect">
            <a:avLst/>
          </a:prstGeom>
        </p:spPr>
      </p:pic>
      <p:pic>
        <p:nvPicPr>
          <p:cNvPr id="22" name="Picture 21" descr="A diagram of a system&#10;&#10;AI-generated content may be incorrect.">
            <a:extLst>
              <a:ext uri="{FF2B5EF4-FFF2-40B4-BE49-F238E27FC236}">
                <a16:creationId xmlns:a16="http://schemas.microsoft.com/office/drawing/2014/main" id="{F1D6CCE4-7A4B-C12B-F555-67F2C7FFF305}"/>
              </a:ext>
            </a:extLst>
          </p:cNvPr>
          <p:cNvPicPr>
            <a:picLocks noChangeAspect="1"/>
          </p:cNvPicPr>
          <p:nvPr/>
        </p:nvPicPr>
        <p:blipFill>
          <a:blip r:embed="rId3"/>
          <a:srcRect l="61370" t="29092" r="2361" b="42135"/>
          <a:stretch>
            <a:fillRect/>
          </a:stretch>
        </p:blipFill>
        <p:spPr>
          <a:xfrm>
            <a:off x="10972800" y="3341675"/>
            <a:ext cx="7295995" cy="3318942"/>
          </a:xfrm>
          <a:prstGeom prst="rect">
            <a:avLst/>
          </a:prstGeom>
        </p:spPr>
      </p:pic>
      <p:pic>
        <p:nvPicPr>
          <p:cNvPr id="24" name="Picture 23" descr="A diagram of a system&#10;&#10;AI-generated content may be incorrect.">
            <a:extLst>
              <a:ext uri="{FF2B5EF4-FFF2-40B4-BE49-F238E27FC236}">
                <a16:creationId xmlns:a16="http://schemas.microsoft.com/office/drawing/2014/main" id="{08D99BAD-E71C-2D58-BDEE-30688F3B79B6}"/>
              </a:ext>
            </a:extLst>
          </p:cNvPr>
          <p:cNvPicPr>
            <a:picLocks noChangeAspect="1"/>
          </p:cNvPicPr>
          <p:nvPr/>
        </p:nvPicPr>
        <p:blipFill>
          <a:blip r:embed="rId3"/>
          <a:srcRect l="3605" t="26434" r="62073" b="35905"/>
          <a:stretch>
            <a:fillRect/>
          </a:stretch>
        </p:blipFill>
        <p:spPr>
          <a:xfrm>
            <a:off x="921079" y="3143015"/>
            <a:ext cx="6358795" cy="4000969"/>
          </a:xfrm>
          <a:prstGeom prst="rect">
            <a:avLst/>
          </a:prstGeom>
        </p:spPr>
      </p:pic>
      <p:pic>
        <p:nvPicPr>
          <p:cNvPr id="25" name="Picture 24" descr="A diagram of a system&#10;&#10;AI-generated content may be incorrect.">
            <a:extLst>
              <a:ext uri="{FF2B5EF4-FFF2-40B4-BE49-F238E27FC236}">
                <a16:creationId xmlns:a16="http://schemas.microsoft.com/office/drawing/2014/main" id="{966B16E8-A0D5-B509-C236-A7644F183758}"/>
              </a:ext>
            </a:extLst>
          </p:cNvPr>
          <p:cNvPicPr>
            <a:picLocks noChangeAspect="1"/>
          </p:cNvPicPr>
          <p:nvPr/>
        </p:nvPicPr>
        <p:blipFill>
          <a:blip r:embed="rId4"/>
          <a:srcRect l="15503" t="68198" r="6011" b="17555"/>
          <a:stretch>
            <a:fillRect/>
          </a:stretch>
        </p:blipFill>
        <p:spPr>
          <a:xfrm>
            <a:off x="3733800" y="7089796"/>
            <a:ext cx="12482477" cy="13262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1+#ppt_w/2"/>
                                          </p:val>
                                        </p:tav>
                                        <p:tav tm="100000">
                                          <p:val>
                                            <p:strVal val="#ppt_x"/>
                                          </p:val>
                                        </p:tav>
                                      </p:tavLst>
                                    </p:anim>
                                    <p:anim calcmode="lin" valueType="num">
                                      <p:cBhvr additive="base">
                                        <p:cTn id="23" dur="50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0E2D5-9A0C-5D3F-FCF8-107223C12A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E0843A-4836-E79F-C080-DBCC0ED1D09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863DD38B-B010-8E99-94A6-9C7DA68EB185}"/>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588EEB92-3E60-6388-976F-B9F66BE551B8}"/>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4">
            <a:extLst>
              <a:ext uri="{FF2B5EF4-FFF2-40B4-BE49-F238E27FC236}">
                <a16:creationId xmlns:a16="http://schemas.microsoft.com/office/drawing/2014/main" id="{EC910CE5-7FA3-1D02-FB28-B1E42A5301F3}"/>
              </a:ext>
            </a:extLst>
          </p:cNvPr>
          <p:cNvSpPr txBox="1"/>
          <p:nvPr/>
        </p:nvSpPr>
        <p:spPr>
          <a:xfrm>
            <a:off x="2391727" y="8689720"/>
            <a:ext cx="13504545" cy="623825"/>
          </a:xfrm>
          <a:prstGeom prst="rect">
            <a:avLst/>
          </a:prstGeom>
        </p:spPr>
        <p:txBody>
          <a:bodyPr lIns="0" tIns="0" rIns="0" bIns="0" rtlCol="0" anchor="t">
            <a:spAutoFit/>
          </a:bodyPr>
          <a:lstStyle/>
          <a:p>
            <a:pPr algn="ctr">
              <a:lnSpc>
                <a:spcPts val="5284"/>
              </a:lnSpc>
              <a:spcBef>
                <a:spcPct val="0"/>
              </a:spcBef>
            </a:pPr>
            <a:r>
              <a:rPr lang="en-US" sz="3600" b="1" dirty="0">
                <a:solidFill>
                  <a:srgbClr val="FFFFFF"/>
                </a:solidFill>
                <a:latin typeface="Montserrat Bold"/>
                <a:ea typeface="Montserrat Bold"/>
                <a:cs typeface="Montserrat Bold"/>
                <a:sym typeface="Montserrat Bold"/>
              </a:rPr>
              <a:t>TOOLS RETURN JSON REPORTS TO DB</a:t>
            </a:r>
          </a:p>
        </p:txBody>
      </p:sp>
      <p:sp>
        <p:nvSpPr>
          <p:cNvPr id="7" name="TextBox 2">
            <a:extLst>
              <a:ext uri="{FF2B5EF4-FFF2-40B4-BE49-F238E27FC236}">
                <a16:creationId xmlns:a16="http://schemas.microsoft.com/office/drawing/2014/main" id="{7038A325-C0D2-6C4C-DE5F-C1C6650D3204}"/>
              </a:ext>
            </a:extLst>
          </p:cNvPr>
          <p:cNvSpPr txBox="1"/>
          <p:nvPr/>
        </p:nvSpPr>
        <p:spPr>
          <a:xfrm>
            <a:off x="1028700" y="981075"/>
            <a:ext cx="8724900" cy="783228"/>
          </a:xfrm>
          <a:prstGeom prst="rect">
            <a:avLst/>
          </a:prstGeom>
        </p:spPr>
        <p:txBody>
          <a:bodyPr wrap="square" lIns="0" tIns="0" rIns="0" bIns="0" rtlCol="0" anchor="t">
            <a:spAutoFit/>
          </a:bodyPr>
          <a:lstStyle/>
          <a:p>
            <a:pPr>
              <a:lnSpc>
                <a:spcPts val="6559"/>
              </a:lnSpc>
              <a:spcBef>
                <a:spcPct val="0"/>
              </a:spcBef>
            </a:pPr>
            <a:r>
              <a:rPr lang="en-US" sz="4685" b="1" dirty="0">
                <a:solidFill>
                  <a:srgbClr val="FFFFFF"/>
                </a:solidFill>
                <a:latin typeface="Montserrat Bold"/>
                <a:ea typeface="Montserrat Bold"/>
                <a:cs typeface="Montserrat Bold"/>
                <a:sym typeface="Montserrat Bold"/>
              </a:rPr>
              <a:t>LOW‑PRIORITY-TRIGGERS</a:t>
            </a:r>
          </a:p>
        </p:txBody>
      </p:sp>
      <p:sp>
        <p:nvSpPr>
          <p:cNvPr id="8" name="TextBox 3">
            <a:extLst>
              <a:ext uri="{FF2B5EF4-FFF2-40B4-BE49-F238E27FC236}">
                <a16:creationId xmlns:a16="http://schemas.microsoft.com/office/drawing/2014/main" id="{7FDB208A-EB44-0D63-5BA6-BCD06E71AAA6}"/>
              </a:ext>
            </a:extLst>
          </p:cNvPr>
          <p:cNvSpPr txBox="1"/>
          <p:nvPr/>
        </p:nvSpPr>
        <p:spPr>
          <a:xfrm>
            <a:off x="1028700" y="3848100"/>
            <a:ext cx="13965555" cy="795492"/>
          </a:xfrm>
          <a:prstGeom prst="rect">
            <a:avLst/>
          </a:prstGeom>
        </p:spPr>
        <p:txBody>
          <a:bodyPr wrap="square" lIns="0" tIns="0" rIns="0" bIns="0" rtlCol="0" anchor="t">
            <a:spAutoFit/>
          </a:bodyPr>
          <a:lstStyle/>
          <a:p>
            <a:pPr>
              <a:lnSpc>
                <a:spcPts val="3074"/>
              </a:lnSpc>
              <a:spcBef>
                <a:spcPct val="0"/>
              </a:spcBef>
            </a:pPr>
            <a:r>
              <a:rPr lang="en-US" sz="2400" b="1" dirty="0">
                <a:solidFill>
                  <a:srgbClr val="FFFFFF"/>
                </a:solidFill>
                <a:latin typeface="Montserrat Bold"/>
                <a:ea typeface="Montserrat Bold"/>
                <a:cs typeface="Montserrat Bold"/>
                <a:sym typeface="Montserrat Bold"/>
              </a:rPr>
              <a:t>MINOR POLICY VIOLATIONS (NON-EXECUTABLE SCRIPTS IN USER DOC FOLDERS), EXPIRED CERT, NON-CRITICAL ERRORS.</a:t>
            </a:r>
          </a:p>
        </p:txBody>
      </p:sp>
    </p:spTree>
    <p:extLst>
      <p:ext uri="{BB962C8B-B14F-4D97-AF65-F5344CB8AC3E}">
        <p14:creationId xmlns:p14="http://schemas.microsoft.com/office/powerpoint/2010/main" val="10914039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4957B-1F64-BB11-E06E-3CF30FCA00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F4DCCF-78B6-AB76-268C-9FAF3D58E3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CB4D1D22-16AC-185E-35B9-2194AC84F11A}"/>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C9B4DC4F-877F-2EEC-3C27-FF382D3DB568}"/>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2">
            <a:extLst>
              <a:ext uri="{FF2B5EF4-FFF2-40B4-BE49-F238E27FC236}">
                <a16:creationId xmlns:a16="http://schemas.microsoft.com/office/drawing/2014/main" id="{33F734E7-1708-673A-9068-E06936AA8D3B}"/>
              </a:ext>
            </a:extLst>
          </p:cNvPr>
          <p:cNvSpPr txBox="1"/>
          <p:nvPr/>
        </p:nvSpPr>
        <p:spPr>
          <a:xfrm>
            <a:off x="-3291013" y="1991900"/>
            <a:ext cx="14925174" cy="679673"/>
          </a:xfrm>
          <a:prstGeom prst="rect">
            <a:avLst/>
          </a:prstGeom>
        </p:spPr>
        <p:txBody>
          <a:bodyPr wrap="square" lIns="0" tIns="0" rIns="0" bIns="0" rtlCol="0" anchor="t">
            <a:spAutoFit/>
          </a:bodyPr>
          <a:lstStyle/>
          <a:p>
            <a:pPr algn="ctr">
              <a:lnSpc>
                <a:spcPts val="5284"/>
              </a:lnSpc>
              <a:spcBef>
                <a:spcPct val="0"/>
              </a:spcBef>
            </a:pPr>
            <a:r>
              <a:rPr lang="en-US" sz="5284" b="1" dirty="0">
                <a:solidFill>
                  <a:srgbClr val="FFFFFF"/>
                </a:solidFill>
                <a:latin typeface="Montserrat Bold"/>
                <a:ea typeface="Montserrat Bold"/>
                <a:cs typeface="Montserrat Bold"/>
                <a:sym typeface="Montserrat Bold"/>
              </a:rPr>
              <a:t>USED IN </a:t>
            </a:r>
            <a:r>
              <a:rPr lang="en-US" sz="5284" b="1" dirty="0">
                <a:latin typeface="Montserrat Bold"/>
                <a:ea typeface="Montserrat Bold"/>
                <a:cs typeface="Montserrat Bold"/>
                <a:sym typeface="Montserrat Bold"/>
              </a:rPr>
              <a:t>TDARE </a:t>
            </a:r>
          </a:p>
        </p:txBody>
      </p:sp>
      <p:sp>
        <p:nvSpPr>
          <p:cNvPr id="10" name="TextBox 5">
            <a:extLst>
              <a:ext uri="{FF2B5EF4-FFF2-40B4-BE49-F238E27FC236}">
                <a16:creationId xmlns:a16="http://schemas.microsoft.com/office/drawing/2014/main" id="{9B2B02EA-42E8-55D9-0803-B8B88D9F28C2}"/>
              </a:ext>
            </a:extLst>
          </p:cNvPr>
          <p:cNvSpPr txBox="1"/>
          <p:nvPr/>
        </p:nvSpPr>
        <p:spPr>
          <a:xfrm>
            <a:off x="1089661" y="4800164"/>
            <a:ext cx="7466849" cy="686672"/>
          </a:xfrm>
          <a:prstGeom prst="rect">
            <a:avLst/>
          </a:prstGeom>
        </p:spPr>
        <p:txBody>
          <a:bodyPr lIns="0" tIns="0" rIns="0" bIns="0" rtlCol="0" anchor="t">
            <a:spAutoFit/>
          </a:bodyPr>
          <a:lstStyle/>
          <a:p>
            <a:pPr algn="ctr">
              <a:lnSpc>
                <a:spcPts val="5284"/>
              </a:lnSpc>
              <a:spcBef>
                <a:spcPct val="0"/>
              </a:spcBef>
            </a:pPr>
            <a:r>
              <a:rPr lang="en-US" sz="5284" b="1" dirty="0">
                <a:solidFill>
                  <a:srgbClr val="37B4BE"/>
                </a:solidFill>
                <a:latin typeface="Montserrat Bold"/>
                <a:ea typeface="Montserrat Bold"/>
                <a:cs typeface="Montserrat Bold"/>
                <a:sym typeface="Montserrat Bold"/>
              </a:rPr>
              <a:t>DYNAMIC : </a:t>
            </a:r>
            <a:r>
              <a:rPr lang="en-US" sz="5284" b="1" dirty="0">
                <a:solidFill>
                  <a:srgbClr val="FFFFFF"/>
                </a:solidFill>
                <a:latin typeface="Montserrat Bold"/>
                <a:ea typeface="Montserrat Bold"/>
                <a:cs typeface="Montserrat Bold"/>
                <a:sym typeface="Montserrat Bold"/>
              </a:rPr>
              <a:t>CAPE </a:t>
            </a:r>
          </a:p>
        </p:txBody>
      </p:sp>
      <p:sp>
        <p:nvSpPr>
          <p:cNvPr id="6" name="TextBox 5">
            <a:extLst>
              <a:ext uri="{FF2B5EF4-FFF2-40B4-BE49-F238E27FC236}">
                <a16:creationId xmlns:a16="http://schemas.microsoft.com/office/drawing/2014/main" id="{2CDA8F1A-72D3-E5E4-192E-B0B494766A2E}"/>
              </a:ext>
            </a:extLst>
          </p:cNvPr>
          <p:cNvSpPr txBox="1"/>
          <p:nvPr/>
        </p:nvSpPr>
        <p:spPr>
          <a:xfrm>
            <a:off x="438150" y="5993577"/>
            <a:ext cx="7466849" cy="686672"/>
          </a:xfrm>
          <a:prstGeom prst="rect">
            <a:avLst/>
          </a:prstGeom>
        </p:spPr>
        <p:txBody>
          <a:bodyPr lIns="0" tIns="0" rIns="0" bIns="0" rtlCol="0" anchor="t">
            <a:spAutoFit/>
          </a:bodyPr>
          <a:lstStyle/>
          <a:p>
            <a:pPr algn="ctr">
              <a:lnSpc>
                <a:spcPts val="5284"/>
              </a:lnSpc>
              <a:spcBef>
                <a:spcPct val="0"/>
              </a:spcBef>
            </a:pPr>
            <a:r>
              <a:rPr lang="en-US" sz="5284" b="1" dirty="0">
                <a:solidFill>
                  <a:srgbClr val="37B4BE"/>
                </a:solidFill>
                <a:latin typeface="Montserrat Bold"/>
                <a:ea typeface="Montserrat Bold"/>
                <a:cs typeface="Montserrat Bold"/>
                <a:sym typeface="Montserrat Bold"/>
              </a:rPr>
              <a:t>STATIC: </a:t>
            </a:r>
            <a:r>
              <a:rPr lang="en-US" sz="5284" b="1" dirty="0">
                <a:solidFill>
                  <a:srgbClr val="FFFFFF"/>
                </a:solidFill>
                <a:latin typeface="Montserrat Bold"/>
                <a:ea typeface="Montserrat Bold"/>
                <a:cs typeface="Montserrat Bold"/>
                <a:sym typeface="Montserrat Bold"/>
              </a:rPr>
              <a:t>GHIDRA</a:t>
            </a:r>
          </a:p>
        </p:txBody>
      </p:sp>
    </p:spTree>
    <p:extLst>
      <p:ext uri="{BB962C8B-B14F-4D97-AF65-F5344CB8AC3E}">
        <p14:creationId xmlns:p14="http://schemas.microsoft.com/office/powerpoint/2010/main" val="13259726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4" grpId="0"/>
      <p:bldP spid="10"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4770-C2FE-B27E-1C6E-232E1A3E42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EED3F3-6D18-EE95-69AF-CCFA8272E47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1B4B0002-9667-D817-5DBC-86C4B29E4A82}"/>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8882205D-F75F-32E7-03E0-CEA8C333463A}"/>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2">
            <a:extLst>
              <a:ext uri="{FF2B5EF4-FFF2-40B4-BE49-F238E27FC236}">
                <a16:creationId xmlns:a16="http://schemas.microsoft.com/office/drawing/2014/main" id="{00ECBB4F-9F6F-A3E3-B26C-300074DE2F09}"/>
              </a:ext>
            </a:extLst>
          </p:cNvPr>
          <p:cNvSpPr txBox="1"/>
          <p:nvPr/>
        </p:nvSpPr>
        <p:spPr>
          <a:xfrm>
            <a:off x="672748" y="1921231"/>
            <a:ext cx="8686405" cy="1359346"/>
          </a:xfrm>
          <a:prstGeom prst="rect">
            <a:avLst/>
          </a:prstGeom>
        </p:spPr>
        <p:txBody>
          <a:bodyPr wrap="square" lIns="0" tIns="0" rIns="0" bIns="0" rtlCol="0" anchor="t">
            <a:spAutoFit/>
          </a:bodyPr>
          <a:lstStyle/>
          <a:p>
            <a:pPr algn="ctr">
              <a:lnSpc>
                <a:spcPts val="5284"/>
              </a:lnSpc>
              <a:spcBef>
                <a:spcPct val="0"/>
              </a:spcBef>
            </a:pPr>
            <a:r>
              <a:rPr lang="en-US" sz="5284" b="1" dirty="0">
                <a:solidFill>
                  <a:srgbClr val="FFFFFF"/>
                </a:solidFill>
                <a:latin typeface="Montserrat Bold"/>
                <a:ea typeface="Montserrat Bold"/>
                <a:cs typeface="Montserrat Bold"/>
                <a:sym typeface="Montserrat Bold"/>
              </a:rPr>
              <a:t>HOW GHIDRA WORKS (STATIC ANALYSIS)</a:t>
            </a:r>
          </a:p>
        </p:txBody>
      </p:sp>
      <p:sp>
        <p:nvSpPr>
          <p:cNvPr id="8" name="TextBox 4">
            <a:extLst>
              <a:ext uri="{FF2B5EF4-FFF2-40B4-BE49-F238E27FC236}">
                <a16:creationId xmlns:a16="http://schemas.microsoft.com/office/drawing/2014/main" id="{BD6969ED-F445-2A3C-9115-CF1DCF18C69B}"/>
              </a:ext>
            </a:extLst>
          </p:cNvPr>
          <p:cNvSpPr txBox="1"/>
          <p:nvPr/>
        </p:nvSpPr>
        <p:spPr>
          <a:xfrm>
            <a:off x="367948" y="5938656"/>
            <a:ext cx="8153400" cy="1654299"/>
          </a:xfrm>
          <a:prstGeom prst="rect">
            <a:avLst/>
          </a:prstGeom>
        </p:spPr>
        <p:txBody>
          <a:bodyPr wrap="square" lIns="0" tIns="0" rIns="0" bIns="0" rtlCol="0" anchor="t">
            <a:spAutoFit/>
          </a:bodyPr>
          <a:lstStyle/>
          <a:p>
            <a:pPr algn="ctr">
              <a:lnSpc>
                <a:spcPts val="4284"/>
              </a:lnSpc>
              <a:spcBef>
                <a:spcPct val="0"/>
              </a:spcBef>
            </a:pPr>
            <a:r>
              <a:rPr lang="en-US" sz="4284" b="1" dirty="0">
                <a:solidFill>
                  <a:srgbClr val="FFFFFF"/>
                </a:solidFill>
                <a:latin typeface="Montserrat Bold"/>
                <a:ea typeface="Montserrat Bold"/>
                <a:cs typeface="Montserrat Bold"/>
                <a:sym typeface="Montserrat Bold"/>
              </a:rPr>
              <a:t>HOW CAPE WORKS (DYNAMIC ANALYSIS / SANDBOX)</a:t>
            </a:r>
          </a:p>
        </p:txBody>
      </p:sp>
      <p:grpSp>
        <p:nvGrpSpPr>
          <p:cNvPr id="4" name="Group 2">
            <a:extLst>
              <a:ext uri="{FF2B5EF4-FFF2-40B4-BE49-F238E27FC236}">
                <a16:creationId xmlns:a16="http://schemas.microsoft.com/office/drawing/2014/main" id="{3DBE4154-4835-3E8F-8167-C61A8DB02496}"/>
              </a:ext>
            </a:extLst>
          </p:cNvPr>
          <p:cNvGrpSpPr/>
          <p:nvPr/>
        </p:nvGrpSpPr>
        <p:grpSpPr>
          <a:xfrm>
            <a:off x="1110898" y="3740969"/>
            <a:ext cx="15418504" cy="1217616"/>
            <a:chOff x="0" y="0"/>
            <a:chExt cx="526123" cy="44960"/>
          </a:xfrm>
        </p:grpSpPr>
        <p:sp>
          <p:nvSpPr>
            <p:cNvPr id="5" name="Freeform 3">
              <a:extLst>
                <a:ext uri="{FF2B5EF4-FFF2-40B4-BE49-F238E27FC236}">
                  <a16:creationId xmlns:a16="http://schemas.microsoft.com/office/drawing/2014/main" id="{366A4D81-1FFF-A4B3-1381-5A6DD4AD1414}"/>
                </a:ext>
              </a:extLst>
            </p:cNvPr>
            <p:cNvSpPr/>
            <p:nvPr/>
          </p:nvSpPr>
          <p:spPr>
            <a:xfrm>
              <a:off x="0" y="0"/>
              <a:ext cx="526123" cy="44960"/>
            </a:xfrm>
            <a:custGeom>
              <a:avLst/>
              <a:gdLst/>
              <a:ahLst/>
              <a:cxnLst/>
              <a:rect l="l" t="t" r="r" b="b"/>
              <a:pathLst>
                <a:path w="526123" h="44960">
                  <a:moveTo>
                    <a:pt x="0" y="0"/>
                  </a:moveTo>
                  <a:lnTo>
                    <a:pt x="526123" y="0"/>
                  </a:lnTo>
                  <a:lnTo>
                    <a:pt x="526123" y="44960"/>
                  </a:lnTo>
                  <a:lnTo>
                    <a:pt x="0" y="44960"/>
                  </a:lnTo>
                  <a:close/>
                </a:path>
              </a:pathLst>
            </a:custGeom>
            <a:gradFill rotWithShape="1">
              <a:gsLst>
                <a:gs pos="0">
                  <a:srgbClr val="175DB7">
                    <a:alpha val="100000"/>
                  </a:srgbClr>
                </a:gs>
                <a:gs pos="100000">
                  <a:srgbClr val="13BFAF">
                    <a:alpha val="100000"/>
                  </a:srgbClr>
                </a:gs>
              </a:gsLst>
              <a:lin ang="0"/>
            </a:gradFill>
          </p:spPr>
          <p:txBody>
            <a:bodyPr/>
            <a:lstStyle/>
            <a:p>
              <a:endParaRPr lang="en-US"/>
            </a:p>
          </p:txBody>
        </p:sp>
        <p:sp>
          <p:nvSpPr>
            <p:cNvPr id="9" name="TextBox 4">
              <a:extLst>
                <a:ext uri="{FF2B5EF4-FFF2-40B4-BE49-F238E27FC236}">
                  <a16:creationId xmlns:a16="http://schemas.microsoft.com/office/drawing/2014/main" id="{DB1B1A3E-F3B1-C299-7182-398AB0EB6B84}"/>
                </a:ext>
              </a:extLst>
            </p:cNvPr>
            <p:cNvSpPr txBox="1"/>
            <p:nvPr/>
          </p:nvSpPr>
          <p:spPr>
            <a:xfrm>
              <a:off x="0" y="-38100"/>
              <a:ext cx="526123" cy="83060"/>
            </a:xfrm>
            <a:prstGeom prst="rect">
              <a:avLst/>
            </a:prstGeom>
          </p:spPr>
          <p:txBody>
            <a:bodyPr lIns="362344" tIns="362344" rIns="362344" bIns="362344" rtlCol="0" anchor="ctr"/>
            <a:lstStyle/>
            <a:p>
              <a:pPr algn="ctr">
                <a:lnSpc>
                  <a:spcPts val="2659"/>
                </a:lnSpc>
              </a:pPr>
              <a:endParaRPr/>
            </a:p>
          </p:txBody>
        </p:sp>
      </p:grpSp>
      <p:sp>
        <p:nvSpPr>
          <p:cNvPr id="7" name="TextBox 3">
            <a:extLst>
              <a:ext uri="{FF2B5EF4-FFF2-40B4-BE49-F238E27FC236}">
                <a16:creationId xmlns:a16="http://schemas.microsoft.com/office/drawing/2014/main" id="{39622C92-DD92-9177-4AEC-A53A5CD4F371}"/>
              </a:ext>
            </a:extLst>
          </p:cNvPr>
          <p:cNvSpPr txBox="1"/>
          <p:nvPr/>
        </p:nvSpPr>
        <p:spPr>
          <a:xfrm>
            <a:off x="1429221" y="3931083"/>
            <a:ext cx="14184253" cy="769441"/>
          </a:xfrm>
          <a:prstGeom prst="rect">
            <a:avLst/>
          </a:prstGeom>
        </p:spPr>
        <p:txBody>
          <a:bodyPr wrap="square" lIns="0" tIns="0" rIns="0" bIns="0" rtlCol="0" anchor="t">
            <a:spAutoFit/>
          </a:bodyPr>
          <a:lstStyle/>
          <a:p>
            <a:pPr>
              <a:lnSpc>
                <a:spcPts val="1984"/>
              </a:lnSpc>
              <a:spcBef>
                <a:spcPct val="0"/>
              </a:spcBef>
            </a:pPr>
            <a:r>
              <a:rPr lang="en-US" b="1" dirty="0" err="1">
                <a:solidFill>
                  <a:srgbClr val="FFFFFF"/>
                </a:solidFill>
                <a:latin typeface="Montserrat Bold"/>
                <a:ea typeface="Montserrat Bold"/>
                <a:cs typeface="Montserrat Bold"/>
                <a:sym typeface="Montserrat Bold"/>
              </a:rPr>
              <a:t>Ghidra</a:t>
            </a:r>
            <a:r>
              <a:rPr lang="en-US" b="1" dirty="0">
                <a:solidFill>
                  <a:srgbClr val="FFFFFF"/>
                </a:solidFill>
                <a:latin typeface="Montserrat Bold"/>
                <a:ea typeface="Montserrat Bold"/>
                <a:cs typeface="Montserrat Bold"/>
                <a:sym typeface="Montserrat Bold"/>
              </a:rPr>
              <a:t> is a static reverse-engineering suite (created by the </a:t>
            </a:r>
            <a:r>
              <a:rPr lang="en-US" b="1" dirty="0" err="1">
                <a:solidFill>
                  <a:srgbClr val="FFFFFF"/>
                </a:solidFill>
                <a:latin typeface="Montserrat Bold"/>
                <a:ea typeface="Montserrat Bold"/>
                <a:cs typeface="Montserrat Bold"/>
                <a:sym typeface="Montserrat Bold"/>
              </a:rPr>
              <a:t>nsa</a:t>
            </a:r>
            <a:r>
              <a:rPr lang="en-US" b="1" dirty="0">
                <a:solidFill>
                  <a:srgbClr val="FFFFFF"/>
                </a:solidFill>
                <a:latin typeface="Montserrat Bold"/>
                <a:ea typeface="Montserrat Bold"/>
                <a:cs typeface="Montserrat Bold"/>
                <a:sym typeface="Montserrat Bold"/>
              </a:rPr>
              <a:t>) that reads a binary file and translates machine code into human-readable assembly and a high-level pseudo-language (decompiled code). You do not run the file in </a:t>
            </a:r>
            <a:r>
              <a:rPr lang="en-US" b="1" dirty="0" err="1">
                <a:solidFill>
                  <a:srgbClr val="FFFFFF"/>
                </a:solidFill>
                <a:latin typeface="Montserrat Bold"/>
                <a:ea typeface="Montserrat Bold"/>
                <a:cs typeface="Montserrat Bold"/>
                <a:sym typeface="Montserrat Bold"/>
              </a:rPr>
              <a:t>ghidra</a:t>
            </a:r>
            <a:r>
              <a:rPr lang="en-US" b="1" dirty="0">
                <a:solidFill>
                  <a:srgbClr val="FFFFFF"/>
                </a:solidFill>
                <a:latin typeface="Montserrat Bold"/>
                <a:ea typeface="Montserrat Bold"/>
                <a:cs typeface="Montserrat Bold"/>
                <a:sym typeface="Montserrat Bold"/>
              </a:rPr>
              <a:t> — you inspect its structure.</a:t>
            </a:r>
          </a:p>
        </p:txBody>
      </p:sp>
      <p:grpSp>
        <p:nvGrpSpPr>
          <p:cNvPr id="10" name="Group 2">
            <a:extLst>
              <a:ext uri="{FF2B5EF4-FFF2-40B4-BE49-F238E27FC236}">
                <a16:creationId xmlns:a16="http://schemas.microsoft.com/office/drawing/2014/main" id="{2144DD09-AF1D-CCF6-7C41-EE4064D36EEA}"/>
              </a:ext>
            </a:extLst>
          </p:cNvPr>
          <p:cNvGrpSpPr/>
          <p:nvPr/>
        </p:nvGrpSpPr>
        <p:grpSpPr>
          <a:xfrm>
            <a:off x="812096" y="7859655"/>
            <a:ext cx="16325850" cy="1217616"/>
            <a:chOff x="0" y="0"/>
            <a:chExt cx="526123" cy="44960"/>
          </a:xfrm>
        </p:grpSpPr>
        <p:sp>
          <p:nvSpPr>
            <p:cNvPr id="12" name="Freeform 3">
              <a:extLst>
                <a:ext uri="{FF2B5EF4-FFF2-40B4-BE49-F238E27FC236}">
                  <a16:creationId xmlns:a16="http://schemas.microsoft.com/office/drawing/2014/main" id="{82A3AFBE-EE43-B771-3770-54182ECB96F0}"/>
                </a:ext>
              </a:extLst>
            </p:cNvPr>
            <p:cNvSpPr/>
            <p:nvPr/>
          </p:nvSpPr>
          <p:spPr>
            <a:xfrm>
              <a:off x="0" y="0"/>
              <a:ext cx="526123" cy="44960"/>
            </a:xfrm>
            <a:custGeom>
              <a:avLst/>
              <a:gdLst/>
              <a:ahLst/>
              <a:cxnLst/>
              <a:rect l="l" t="t" r="r" b="b"/>
              <a:pathLst>
                <a:path w="526123" h="44960">
                  <a:moveTo>
                    <a:pt x="0" y="0"/>
                  </a:moveTo>
                  <a:lnTo>
                    <a:pt x="526123" y="0"/>
                  </a:lnTo>
                  <a:lnTo>
                    <a:pt x="526123" y="44960"/>
                  </a:lnTo>
                  <a:lnTo>
                    <a:pt x="0" y="44960"/>
                  </a:lnTo>
                  <a:close/>
                </a:path>
              </a:pathLst>
            </a:custGeom>
            <a:gradFill rotWithShape="1">
              <a:gsLst>
                <a:gs pos="0">
                  <a:srgbClr val="175DB7">
                    <a:alpha val="100000"/>
                  </a:srgbClr>
                </a:gs>
                <a:gs pos="100000">
                  <a:srgbClr val="13BFAF">
                    <a:alpha val="100000"/>
                  </a:srgbClr>
                </a:gs>
              </a:gsLst>
              <a:lin ang="0"/>
            </a:gradFill>
          </p:spPr>
          <p:txBody>
            <a:bodyPr/>
            <a:lstStyle/>
            <a:p>
              <a:endParaRPr lang="en-US"/>
            </a:p>
          </p:txBody>
        </p:sp>
        <p:sp>
          <p:nvSpPr>
            <p:cNvPr id="13" name="TextBox 4">
              <a:extLst>
                <a:ext uri="{FF2B5EF4-FFF2-40B4-BE49-F238E27FC236}">
                  <a16:creationId xmlns:a16="http://schemas.microsoft.com/office/drawing/2014/main" id="{621DCF23-5126-AF56-A45C-6451B9D139A5}"/>
                </a:ext>
              </a:extLst>
            </p:cNvPr>
            <p:cNvSpPr txBox="1"/>
            <p:nvPr/>
          </p:nvSpPr>
          <p:spPr>
            <a:xfrm>
              <a:off x="0" y="-38100"/>
              <a:ext cx="526123" cy="83060"/>
            </a:xfrm>
            <a:prstGeom prst="rect">
              <a:avLst/>
            </a:prstGeom>
          </p:spPr>
          <p:txBody>
            <a:bodyPr lIns="362344" tIns="362344" rIns="362344" bIns="362344" rtlCol="0" anchor="ctr"/>
            <a:lstStyle/>
            <a:p>
              <a:pPr algn="ctr">
                <a:lnSpc>
                  <a:spcPts val="2659"/>
                </a:lnSpc>
              </a:pPr>
              <a:endParaRPr/>
            </a:p>
          </p:txBody>
        </p:sp>
      </p:grpSp>
      <p:sp>
        <p:nvSpPr>
          <p:cNvPr id="11" name="TextBox 5">
            <a:extLst>
              <a:ext uri="{FF2B5EF4-FFF2-40B4-BE49-F238E27FC236}">
                <a16:creationId xmlns:a16="http://schemas.microsoft.com/office/drawing/2014/main" id="{47E57C85-EBD4-5FA0-0732-0CD03720AEAC}"/>
              </a:ext>
            </a:extLst>
          </p:cNvPr>
          <p:cNvSpPr txBox="1"/>
          <p:nvPr/>
        </p:nvSpPr>
        <p:spPr>
          <a:xfrm>
            <a:off x="438150" y="8155689"/>
            <a:ext cx="16764000" cy="589905"/>
          </a:xfrm>
          <a:prstGeom prst="rect">
            <a:avLst/>
          </a:prstGeom>
        </p:spPr>
        <p:txBody>
          <a:bodyPr wrap="square" lIns="0" tIns="0" rIns="0" bIns="0" rtlCol="0" anchor="t">
            <a:spAutoFit/>
          </a:bodyPr>
          <a:lstStyle/>
          <a:p>
            <a:pPr algn="ctr">
              <a:lnSpc>
                <a:spcPts val="2284"/>
              </a:lnSpc>
              <a:spcBef>
                <a:spcPct val="0"/>
              </a:spcBef>
            </a:pPr>
            <a:r>
              <a:rPr lang="en-US" sz="2284" b="1" dirty="0">
                <a:solidFill>
                  <a:srgbClr val="FFFFFF"/>
                </a:solidFill>
                <a:latin typeface="Montserrat Bold"/>
                <a:ea typeface="Montserrat Bold"/>
                <a:cs typeface="Montserrat Bold"/>
                <a:sym typeface="Montserrat Bold"/>
              </a:rPr>
              <a:t>CAPE is an automated sandbox that runs suspicious files in a controlled virtual machine and records everything they do — processes, files created, registry changes, network traffic, screenshots, and more.</a:t>
            </a:r>
          </a:p>
        </p:txBody>
      </p:sp>
    </p:spTree>
    <p:extLst>
      <p:ext uri="{BB962C8B-B14F-4D97-AF65-F5344CB8AC3E}">
        <p14:creationId xmlns:p14="http://schemas.microsoft.com/office/powerpoint/2010/main" val="22819061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par>
                                <p:cTn id="26" presetID="14"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6" grpId="0"/>
      <p:bldP spid="8" grpId="0"/>
      <p:bldP spid="7"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1C6D97-D96F-E808-18E7-23588B25D5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9E3C4B-78BA-EF1F-A3E4-B599AE1FAE5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5B42FA21-E5F2-B32E-F9A9-065774513381}"/>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2C6ADBB9-B476-CC13-8BFE-D27FBEBC7C49}"/>
              </a:ext>
            </a:extLst>
          </p:cNvPr>
          <p:cNvSpPr/>
          <p:nvPr/>
        </p:nvSpPr>
        <p:spPr>
          <a:xfrm>
            <a:off x="438150" y="266700"/>
            <a:ext cx="17411700" cy="9753600"/>
          </a:xfrm>
          <a:prstGeom prst="rect">
            <a:avLst/>
          </a:prstGeom>
          <a:solidFill>
            <a:schemeClr val="tx1">
              <a:lumMod val="95000"/>
              <a:lumOff val="5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a:extLst>
              <a:ext uri="{FF2B5EF4-FFF2-40B4-BE49-F238E27FC236}">
                <a16:creationId xmlns:a16="http://schemas.microsoft.com/office/drawing/2014/main" id="{6ED8B3F6-3767-7463-AEFE-4997B8C79713}"/>
              </a:ext>
            </a:extLst>
          </p:cNvPr>
          <p:cNvSpPr txBox="1"/>
          <p:nvPr/>
        </p:nvSpPr>
        <p:spPr>
          <a:xfrm>
            <a:off x="1676400" y="3086100"/>
            <a:ext cx="9679360" cy="1423659"/>
          </a:xfrm>
          <a:prstGeom prst="rect">
            <a:avLst/>
          </a:prstGeom>
        </p:spPr>
        <p:txBody>
          <a:bodyPr lIns="0" tIns="0" rIns="0" bIns="0" rtlCol="0" anchor="t">
            <a:spAutoFit/>
          </a:bodyPr>
          <a:lstStyle/>
          <a:p>
            <a:pPr marL="404791" lvl="1">
              <a:lnSpc>
                <a:spcPts val="3749"/>
              </a:lnSpc>
            </a:pPr>
            <a:r>
              <a:rPr lang="en-US" sz="3749" b="1" dirty="0">
                <a:solidFill>
                  <a:srgbClr val="FFFFFF"/>
                </a:solidFill>
                <a:latin typeface="Montserrat Bold"/>
                <a:ea typeface="Montserrat Bold"/>
                <a:cs typeface="Montserrat Bold"/>
                <a:sym typeface="Montserrat Bold"/>
              </a:rPr>
              <a:t> STATIC FINDS HIDDEN STRUCTURE</a:t>
            </a:r>
          </a:p>
          <a:p>
            <a:pPr marL="404791" lvl="1">
              <a:lnSpc>
                <a:spcPts val="3749"/>
              </a:lnSpc>
            </a:pPr>
            <a:endParaRPr lang="en-US" sz="3749" b="1" dirty="0">
              <a:solidFill>
                <a:srgbClr val="FFFFFF"/>
              </a:solidFill>
              <a:latin typeface="Montserrat Bold"/>
              <a:ea typeface="Montserrat Bold"/>
              <a:cs typeface="Montserrat Bold"/>
              <a:sym typeface="Montserrat Bold"/>
            </a:endParaRPr>
          </a:p>
          <a:p>
            <a:pPr marL="404791" lvl="1">
              <a:lnSpc>
                <a:spcPts val="3749"/>
              </a:lnSpc>
            </a:pPr>
            <a:r>
              <a:rPr lang="en-US" sz="3749" b="1" dirty="0">
                <a:solidFill>
                  <a:srgbClr val="FFFFFF"/>
                </a:solidFill>
                <a:latin typeface="Montserrat Bold"/>
                <a:ea typeface="Montserrat Bold"/>
                <a:cs typeface="Montserrat Bold"/>
                <a:sym typeface="Montserrat Bold"/>
              </a:rPr>
              <a:t> DYNAMIC SHOWS REAL  BEHAVIOR</a:t>
            </a:r>
          </a:p>
        </p:txBody>
      </p:sp>
      <p:sp>
        <p:nvSpPr>
          <p:cNvPr id="9" name="TextBox 2">
            <a:extLst>
              <a:ext uri="{FF2B5EF4-FFF2-40B4-BE49-F238E27FC236}">
                <a16:creationId xmlns:a16="http://schemas.microsoft.com/office/drawing/2014/main" id="{5272C14D-37A2-3F07-1B53-B24EF0969BC4}"/>
              </a:ext>
            </a:extLst>
          </p:cNvPr>
          <p:cNvSpPr txBox="1"/>
          <p:nvPr/>
        </p:nvSpPr>
        <p:spPr>
          <a:xfrm>
            <a:off x="588546" y="1143000"/>
            <a:ext cx="9679359" cy="686672"/>
          </a:xfrm>
          <a:prstGeom prst="rect">
            <a:avLst/>
          </a:prstGeom>
        </p:spPr>
        <p:txBody>
          <a:bodyPr wrap="square" lIns="0" tIns="0" rIns="0" bIns="0" rtlCol="0" anchor="t">
            <a:spAutoFit/>
          </a:bodyPr>
          <a:lstStyle/>
          <a:p>
            <a:pPr algn="ctr">
              <a:lnSpc>
                <a:spcPts val="5284"/>
              </a:lnSpc>
              <a:spcBef>
                <a:spcPct val="0"/>
              </a:spcBef>
            </a:pPr>
            <a:r>
              <a:rPr lang="en-US" sz="5284" b="1" dirty="0">
                <a:solidFill>
                  <a:srgbClr val="FFFFFF"/>
                </a:solidFill>
                <a:latin typeface="Montserrat Bold"/>
                <a:ea typeface="Montserrat Bold"/>
                <a:cs typeface="Montserrat Bold"/>
                <a:sym typeface="Montserrat Bold"/>
              </a:rPr>
              <a:t>WHY USE BOTH</a:t>
            </a:r>
          </a:p>
        </p:txBody>
      </p:sp>
    </p:spTree>
    <p:extLst>
      <p:ext uri="{BB962C8B-B14F-4D97-AF65-F5344CB8AC3E}">
        <p14:creationId xmlns:p14="http://schemas.microsoft.com/office/powerpoint/2010/main" val="22515441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p:bldP spid="3" grpId="0" animBg="1"/>
      <p:bldP spid="5"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35C7CB-50EF-FB4C-901A-F3D23D9EBF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638B2E-9F2E-8336-D005-D73254ED06B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E5D0A676-A508-A104-03C1-EF316A63EC3D}"/>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97075AE1-B603-731D-FF5E-BFECABF27A6A}"/>
              </a:ext>
            </a:extLst>
          </p:cNvPr>
          <p:cNvSpPr/>
          <p:nvPr/>
        </p:nvSpPr>
        <p:spPr>
          <a:xfrm>
            <a:off x="438150" y="236220"/>
            <a:ext cx="17411700" cy="978408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screenshot of a computer&#10;&#10;AI-generated content may be incorrect.">
            <a:extLst>
              <a:ext uri="{FF2B5EF4-FFF2-40B4-BE49-F238E27FC236}">
                <a16:creationId xmlns:a16="http://schemas.microsoft.com/office/drawing/2014/main" id="{3D322EA3-B06D-4FE1-CB2F-AE0A3AE151F9}"/>
              </a:ext>
            </a:extLst>
          </p:cNvPr>
          <p:cNvPicPr>
            <a:picLocks noChangeAspect="1"/>
          </p:cNvPicPr>
          <p:nvPr/>
        </p:nvPicPr>
        <p:blipFill>
          <a:blip r:embed="rId4">
            <a:extLst>
              <a:ext uri="{28A0092B-C50C-407E-A947-70E740481C1C}">
                <a14:useLocalDpi xmlns:a14="http://schemas.microsoft.com/office/drawing/2010/main" val="0"/>
              </a:ext>
            </a:extLst>
          </a:blip>
          <a:srcRect t="15435" b="7703"/>
          <a:stretch>
            <a:fillRect/>
          </a:stretch>
        </p:blipFill>
        <p:spPr>
          <a:xfrm>
            <a:off x="0" y="1712596"/>
            <a:ext cx="18288000" cy="7629314"/>
          </a:xfrm>
          <a:prstGeom prst="rect">
            <a:avLst/>
          </a:prstGeom>
        </p:spPr>
      </p:pic>
      <p:sp>
        <p:nvSpPr>
          <p:cNvPr id="7" name="TextBox 9">
            <a:extLst>
              <a:ext uri="{FF2B5EF4-FFF2-40B4-BE49-F238E27FC236}">
                <a16:creationId xmlns:a16="http://schemas.microsoft.com/office/drawing/2014/main" id="{8F641712-703F-B2E0-B843-5867440FA08F}"/>
              </a:ext>
            </a:extLst>
          </p:cNvPr>
          <p:cNvSpPr txBox="1"/>
          <p:nvPr/>
        </p:nvSpPr>
        <p:spPr>
          <a:xfrm>
            <a:off x="5140279" y="573194"/>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a:solidFill>
                  <a:schemeClr val="bg1"/>
                </a:solidFill>
                <a:latin typeface="Garet Bold" panose="020B0604020202020204" charset="0"/>
                <a:ea typeface="Garet"/>
                <a:cs typeface="Garet"/>
                <a:sym typeface="Garet"/>
              </a:rPr>
              <a:t>Initial Tools TDARE Using</a:t>
            </a:r>
          </a:p>
        </p:txBody>
      </p:sp>
      <p:pic>
        <p:nvPicPr>
          <p:cNvPr id="9" name="Picture 8" descr="A diagram of a computer security system&#10;&#10;AI-generated content may be incorrect.">
            <a:extLst>
              <a:ext uri="{FF2B5EF4-FFF2-40B4-BE49-F238E27FC236}">
                <a16:creationId xmlns:a16="http://schemas.microsoft.com/office/drawing/2014/main" id="{872ED5AD-9556-469A-4E08-DF0EAE3D546E}"/>
              </a:ext>
            </a:extLst>
          </p:cNvPr>
          <p:cNvPicPr>
            <a:picLocks noChangeAspect="1"/>
          </p:cNvPicPr>
          <p:nvPr/>
        </p:nvPicPr>
        <p:blipFill>
          <a:blip r:embed="rId5">
            <a:extLst>
              <a:ext uri="{28A0092B-C50C-407E-A947-70E740481C1C}">
                <a14:useLocalDpi xmlns:a14="http://schemas.microsoft.com/office/drawing/2010/main" val="0"/>
              </a:ext>
            </a:extLst>
          </a:blip>
          <a:srcRect b="5166"/>
          <a:stretch>
            <a:fillRect/>
          </a:stretch>
        </p:blipFill>
        <p:spPr>
          <a:xfrm>
            <a:off x="4876800" y="-64569"/>
            <a:ext cx="9258300" cy="9755605"/>
          </a:xfrm>
          <a:prstGeom prst="rect">
            <a:avLst/>
          </a:prstGeom>
        </p:spPr>
      </p:pic>
      <p:pic>
        <p:nvPicPr>
          <p:cNvPr id="11" name="Picture 10" descr="A diagram of a software company&#10;&#10;AI-generated content may be incorrect.">
            <a:extLst>
              <a:ext uri="{FF2B5EF4-FFF2-40B4-BE49-F238E27FC236}">
                <a16:creationId xmlns:a16="http://schemas.microsoft.com/office/drawing/2014/main" id="{8B0B3416-01E2-D18A-12A3-4B10623ECE2A}"/>
              </a:ext>
            </a:extLst>
          </p:cNvPr>
          <p:cNvPicPr>
            <a:picLocks noChangeAspect="1"/>
          </p:cNvPicPr>
          <p:nvPr/>
        </p:nvPicPr>
        <p:blipFill>
          <a:blip r:embed="rId6">
            <a:extLst>
              <a:ext uri="{28A0092B-C50C-407E-A947-70E740481C1C}">
                <a14:useLocalDpi xmlns:a14="http://schemas.microsoft.com/office/drawing/2010/main" val="0"/>
              </a:ext>
            </a:extLst>
          </a:blip>
          <a:srcRect b="6944"/>
          <a:stretch>
            <a:fillRect/>
          </a:stretch>
        </p:blipFill>
        <p:spPr>
          <a:xfrm>
            <a:off x="1600199" y="-266700"/>
            <a:ext cx="15087600" cy="9572625"/>
          </a:xfrm>
          <a:prstGeom prst="rect">
            <a:avLst/>
          </a:prstGeom>
        </p:spPr>
      </p:pic>
      <p:pic>
        <p:nvPicPr>
          <p:cNvPr id="13" name="Picture 12">
            <a:extLst>
              <a:ext uri="{FF2B5EF4-FFF2-40B4-BE49-F238E27FC236}">
                <a16:creationId xmlns:a16="http://schemas.microsoft.com/office/drawing/2014/main" id="{EFF8A507-3946-E07C-B1E3-72B2704727CE}"/>
              </a:ext>
            </a:extLst>
          </p:cNvPr>
          <p:cNvPicPr>
            <a:picLocks noChangeAspect="1"/>
          </p:cNvPicPr>
          <p:nvPr/>
        </p:nvPicPr>
        <p:blipFill>
          <a:blip r:embed="rId7">
            <a:extLst>
              <a:ext uri="{28A0092B-C50C-407E-A947-70E740481C1C}">
                <a14:useLocalDpi xmlns:a14="http://schemas.microsoft.com/office/drawing/2010/main" val="0"/>
              </a:ext>
            </a:extLst>
          </a:blip>
          <a:srcRect b="5891"/>
          <a:stretch>
            <a:fillRect/>
          </a:stretch>
        </p:blipFill>
        <p:spPr>
          <a:xfrm>
            <a:off x="1138989" y="74595"/>
            <a:ext cx="15797893" cy="9681010"/>
          </a:xfrm>
          <a:prstGeom prst="rect">
            <a:avLst/>
          </a:prstGeom>
        </p:spPr>
      </p:pic>
      <p:pic>
        <p:nvPicPr>
          <p:cNvPr id="15" name="Picture 14" descr="A diagram of multiple colored arrows&#10;&#10;AI-generated content may be incorrect.">
            <a:extLst>
              <a:ext uri="{FF2B5EF4-FFF2-40B4-BE49-F238E27FC236}">
                <a16:creationId xmlns:a16="http://schemas.microsoft.com/office/drawing/2014/main" id="{3F5E01D8-C50C-3F2B-84BC-E3545795AA02}"/>
              </a:ext>
            </a:extLst>
          </p:cNvPr>
          <p:cNvPicPr>
            <a:picLocks noChangeAspect="1"/>
          </p:cNvPicPr>
          <p:nvPr/>
        </p:nvPicPr>
        <p:blipFill>
          <a:blip r:embed="rId8">
            <a:extLst>
              <a:ext uri="{28A0092B-C50C-407E-A947-70E740481C1C}">
                <a14:useLocalDpi xmlns:a14="http://schemas.microsoft.com/office/drawing/2010/main" val="0"/>
              </a:ext>
            </a:extLst>
          </a:blip>
          <a:srcRect b="14328"/>
          <a:stretch>
            <a:fillRect/>
          </a:stretch>
        </p:blipFill>
        <p:spPr>
          <a:xfrm>
            <a:off x="4152900" y="-98658"/>
            <a:ext cx="9301864" cy="10015215"/>
          </a:xfrm>
          <a:prstGeom prst="rect">
            <a:avLst/>
          </a:prstGeom>
        </p:spPr>
      </p:pic>
      <p:sp>
        <p:nvSpPr>
          <p:cNvPr id="17" name="TextBox 9">
            <a:extLst>
              <a:ext uri="{FF2B5EF4-FFF2-40B4-BE49-F238E27FC236}">
                <a16:creationId xmlns:a16="http://schemas.microsoft.com/office/drawing/2014/main" id="{307DCF8D-4BE1-0A2F-B5BD-58B6B563BAB5}"/>
              </a:ext>
            </a:extLst>
          </p:cNvPr>
          <p:cNvSpPr txBox="1"/>
          <p:nvPr/>
        </p:nvSpPr>
        <p:spPr>
          <a:xfrm>
            <a:off x="764308" y="2049570"/>
            <a:ext cx="8007440" cy="371897"/>
          </a:xfrm>
          <a:prstGeom prst="rect">
            <a:avLst/>
          </a:prstGeom>
        </p:spPr>
        <p:txBody>
          <a:bodyPr wrap="square" lIns="0" tIns="0" rIns="0" bIns="0" rtlCol="0" anchor="t">
            <a:spAutoFit/>
          </a:bodyPr>
          <a:lstStyle/>
          <a:p>
            <a:pPr algn="ctr">
              <a:lnSpc>
                <a:spcPts val="2939"/>
              </a:lnSpc>
              <a:spcBef>
                <a:spcPct val="0"/>
              </a:spcBef>
            </a:pPr>
            <a:r>
              <a:rPr lang="en-US" sz="2400" b="1" dirty="0" err="1">
                <a:solidFill>
                  <a:schemeClr val="bg1"/>
                </a:solidFill>
                <a:latin typeface="Garet Bold" panose="020B0604020202020204" charset="0"/>
                <a:ea typeface="Garet"/>
                <a:cs typeface="Garet"/>
                <a:sym typeface="Garet"/>
              </a:rPr>
              <a:t>Nikto</a:t>
            </a:r>
            <a:r>
              <a:rPr lang="en-US" sz="2400" b="1" dirty="0">
                <a:solidFill>
                  <a:schemeClr val="bg1"/>
                </a:solidFill>
                <a:latin typeface="Garet Bold" panose="020B0604020202020204" charset="0"/>
                <a:ea typeface="Garet"/>
                <a:cs typeface="Garet"/>
                <a:sym typeface="Garet"/>
              </a:rPr>
              <a:t> features</a:t>
            </a:r>
          </a:p>
        </p:txBody>
      </p:sp>
      <p:pic>
        <p:nvPicPr>
          <p:cNvPr id="19" name="Picture 18">
            <a:extLst>
              <a:ext uri="{FF2B5EF4-FFF2-40B4-BE49-F238E27FC236}">
                <a16:creationId xmlns:a16="http://schemas.microsoft.com/office/drawing/2014/main" id="{E1AE6B68-F61C-16EC-7462-2ADA359E2F2C}"/>
              </a:ext>
            </a:extLst>
          </p:cNvPr>
          <p:cNvPicPr>
            <a:picLocks noChangeAspect="1"/>
          </p:cNvPicPr>
          <p:nvPr/>
        </p:nvPicPr>
        <p:blipFill>
          <a:blip r:embed="rId9">
            <a:extLst>
              <a:ext uri="{28A0092B-C50C-407E-A947-70E740481C1C}">
                <a14:useLocalDpi xmlns:a14="http://schemas.microsoft.com/office/drawing/2010/main" val="0"/>
              </a:ext>
            </a:extLst>
          </a:blip>
          <a:srcRect t="2473" b="8869"/>
          <a:stretch>
            <a:fillRect/>
          </a:stretch>
        </p:blipFill>
        <p:spPr>
          <a:xfrm>
            <a:off x="3723498" y="370443"/>
            <a:ext cx="10972800" cy="8411022"/>
          </a:xfrm>
          <a:prstGeom prst="rect">
            <a:avLst/>
          </a:prstGeom>
        </p:spPr>
      </p:pic>
      <p:pic>
        <p:nvPicPr>
          <p:cNvPr id="21" name="Picture 20">
            <a:extLst>
              <a:ext uri="{FF2B5EF4-FFF2-40B4-BE49-F238E27FC236}">
                <a16:creationId xmlns:a16="http://schemas.microsoft.com/office/drawing/2014/main" id="{653BE2E0-BC19-532D-D7E8-F20533E4B95E}"/>
              </a:ext>
            </a:extLst>
          </p:cNvPr>
          <p:cNvPicPr>
            <a:picLocks noChangeAspect="1"/>
          </p:cNvPicPr>
          <p:nvPr/>
        </p:nvPicPr>
        <p:blipFill>
          <a:blip r:embed="rId10">
            <a:extLst>
              <a:ext uri="{28A0092B-C50C-407E-A947-70E740481C1C}">
                <a14:useLocalDpi xmlns:a14="http://schemas.microsoft.com/office/drawing/2010/main" val="0"/>
              </a:ext>
            </a:extLst>
          </a:blip>
          <a:srcRect b="10509"/>
          <a:stretch>
            <a:fillRect/>
          </a:stretch>
        </p:blipFill>
        <p:spPr>
          <a:xfrm>
            <a:off x="2924687" y="893354"/>
            <a:ext cx="12801600" cy="7978440"/>
          </a:xfrm>
          <a:prstGeom prst="rect">
            <a:avLst/>
          </a:prstGeom>
        </p:spPr>
      </p:pic>
    </p:spTree>
    <p:extLst>
      <p:ext uri="{BB962C8B-B14F-4D97-AF65-F5344CB8AC3E}">
        <p14:creationId xmlns:p14="http://schemas.microsoft.com/office/powerpoint/2010/main" val="40352551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4" presetClass="exit" presetSubtype="10" fill="hold" grpId="1" nodeType="withEffect">
                                  <p:stCondLst>
                                    <p:cond delay="0"/>
                                  </p:stCondLst>
                                  <p:childTnLst>
                                    <p:animEffect transition="out" filter="randombar(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nodeType="clickEffect">
                                  <p:stCondLst>
                                    <p:cond delay="0"/>
                                  </p:stCondLst>
                                  <p:childTnLst>
                                    <p:animEffect transition="out" filter="randombar(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xit" presetSubtype="10" fill="hold" nodeType="clickEffect">
                                  <p:stCondLst>
                                    <p:cond delay="0"/>
                                  </p:stCondLst>
                                  <p:childTnLst>
                                    <p:animEffect transition="out" filter="randombar(horizontal)">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nodeType="clickEffect">
                                  <p:stCondLst>
                                    <p:cond delay="0"/>
                                  </p:stCondLst>
                                  <p:childTnLst>
                                    <p:animEffect transition="out" filter="randombar(horizontal)">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xit" presetSubtype="10" fill="hold" nodeType="clickEffect">
                                  <p:stCondLst>
                                    <p:cond delay="0"/>
                                  </p:stCondLst>
                                  <p:childTnLst>
                                    <p:animEffect transition="out" filter="randombar(horizontal)">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4" presetClass="exit" presetSubtype="10" fill="hold" grpId="1" nodeType="withEffect">
                                  <p:stCondLst>
                                    <p:cond delay="0"/>
                                  </p:stCondLst>
                                  <p:childTnLst>
                                    <p:animEffect transition="out" filter="randombar(horizontal)">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42"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4" presetClass="exit" presetSubtype="10" fill="hold" nodeType="clickEffect">
                                  <p:stCondLst>
                                    <p:cond delay="0"/>
                                  </p:stCondLst>
                                  <p:childTnLst>
                                    <p:animEffect transition="out" filter="randombar(horizontal)">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par>
                                <p:cTn id="85" presetID="42"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17" grpId="0"/>
      <p:bldP spid="1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744B0-B928-FF63-983B-945F55B1B9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B94785-A743-B3BC-F10B-3A6CDB5782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7AF0BBA9-ECB9-5165-D73B-F15301A36412}"/>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EE5F049C-B327-1990-DDBA-AD0CF7A7E3C1}"/>
              </a:ext>
            </a:extLst>
          </p:cNvPr>
          <p:cNvSpPr/>
          <p:nvPr/>
        </p:nvSpPr>
        <p:spPr>
          <a:xfrm>
            <a:off x="438150" y="236220"/>
            <a:ext cx="17411700" cy="978408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steps with text and symbols&#10;&#10;AI-generated content may be incorrect.">
            <a:extLst>
              <a:ext uri="{FF2B5EF4-FFF2-40B4-BE49-F238E27FC236}">
                <a16:creationId xmlns:a16="http://schemas.microsoft.com/office/drawing/2014/main" id="{B7CF3A03-BBDD-4928-6A3A-FA78F2DB3079}"/>
              </a:ext>
            </a:extLst>
          </p:cNvPr>
          <p:cNvPicPr>
            <a:picLocks noChangeAspect="1"/>
          </p:cNvPicPr>
          <p:nvPr/>
        </p:nvPicPr>
        <p:blipFill>
          <a:blip r:embed="rId4">
            <a:extLst>
              <a:ext uri="{28A0092B-C50C-407E-A947-70E740481C1C}">
                <a14:useLocalDpi xmlns:a14="http://schemas.microsoft.com/office/drawing/2010/main" val="0"/>
              </a:ext>
            </a:extLst>
          </a:blip>
          <a:srcRect b="4889"/>
          <a:stretch>
            <a:fillRect/>
          </a:stretch>
        </p:blipFill>
        <p:spPr>
          <a:xfrm>
            <a:off x="5377893" y="-40506"/>
            <a:ext cx="7560325" cy="9784080"/>
          </a:xfrm>
          <a:prstGeom prst="rect">
            <a:avLst/>
          </a:prstGeom>
        </p:spPr>
      </p:pic>
      <p:sp>
        <p:nvSpPr>
          <p:cNvPr id="5" name="TextBox 4">
            <a:extLst>
              <a:ext uri="{FF2B5EF4-FFF2-40B4-BE49-F238E27FC236}">
                <a16:creationId xmlns:a16="http://schemas.microsoft.com/office/drawing/2014/main" id="{D706E88A-3F6D-095B-A28A-C90E38C9189A}"/>
              </a:ext>
            </a:extLst>
          </p:cNvPr>
          <p:cNvSpPr txBox="1"/>
          <p:nvPr/>
        </p:nvSpPr>
        <p:spPr>
          <a:xfrm>
            <a:off x="4530437" y="4803016"/>
            <a:ext cx="9171708" cy="646331"/>
          </a:xfrm>
          <a:prstGeom prst="rect">
            <a:avLst/>
          </a:prstGeom>
          <a:noFill/>
        </p:spPr>
        <p:txBody>
          <a:bodyPr wrap="square">
            <a:spAutoFit/>
          </a:bodyPr>
          <a:lstStyle/>
          <a:p>
            <a:r>
              <a:rPr lang="en-US" dirty="0"/>
              <a:t>New-</a:t>
            </a:r>
            <a:r>
              <a:rPr lang="en-US" dirty="0" err="1"/>
              <a:t>NetFirewallRule</a:t>
            </a:r>
            <a:r>
              <a:rPr lang="en-US" dirty="0"/>
              <a:t> -DisplayName "OpenSSH Port 22" -Direction Inbound -Protocol TCP -</a:t>
            </a:r>
            <a:r>
              <a:rPr lang="en-US" dirty="0" err="1"/>
              <a:t>LocalPort</a:t>
            </a:r>
            <a:r>
              <a:rPr lang="en-US" dirty="0"/>
              <a:t> 22 -Action Allow</a:t>
            </a:r>
          </a:p>
        </p:txBody>
      </p:sp>
    </p:spTree>
    <p:extLst>
      <p:ext uri="{BB962C8B-B14F-4D97-AF65-F5344CB8AC3E}">
        <p14:creationId xmlns:p14="http://schemas.microsoft.com/office/powerpoint/2010/main" val="3700856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CCABFA-92C6-6720-533D-C620E8D704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DBF83DF-DC68-B7A2-A680-897318A8617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11AB6DEE-CBF0-487B-8BFE-6099712E49FB}"/>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851D2E08-7385-4B8B-50FD-A292E53F8755}"/>
              </a:ext>
            </a:extLst>
          </p:cNvPr>
          <p:cNvSpPr/>
          <p:nvPr/>
        </p:nvSpPr>
        <p:spPr>
          <a:xfrm>
            <a:off x="438150" y="236220"/>
            <a:ext cx="17411700" cy="978408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computer&#10;&#10;AI-generated content may be incorrect.">
            <a:extLst>
              <a:ext uri="{FF2B5EF4-FFF2-40B4-BE49-F238E27FC236}">
                <a16:creationId xmlns:a16="http://schemas.microsoft.com/office/drawing/2014/main" id="{60580FBA-B84B-CA38-3520-EBF45BD5F87D}"/>
              </a:ext>
            </a:extLst>
          </p:cNvPr>
          <p:cNvPicPr>
            <a:picLocks noChangeAspect="1"/>
          </p:cNvPicPr>
          <p:nvPr/>
        </p:nvPicPr>
        <p:blipFill>
          <a:blip r:embed="rId4">
            <a:extLst>
              <a:ext uri="{28A0092B-C50C-407E-A947-70E740481C1C}">
                <a14:useLocalDpi xmlns:a14="http://schemas.microsoft.com/office/drawing/2010/main" val="0"/>
              </a:ext>
            </a:extLst>
          </a:blip>
          <a:srcRect b="4889"/>
          <a:stretch>
            <a:fillRect/>
          </a:stretch>
        </p:blipFill>
        <p:spPr>
          <a:xfrm>
            <a:off x="4090737" y="-30480"/>
            <a:ext cx="10106526" cy="9784080"/>
          </a:xfrm>
          <a:prstGeom prst="rect">
            <a:avLst/>
          </a:prstGeom>
        </p:spPr>
      </p:pic>
    </p:spTree>
    <p:extLst>
      <p:ext uri="{BB962C8B-B14F-4D97-AF65-F5344CB8AC3E}">
        <p14:creationId xmlns:p14="http://schemas.microsoft.com/office/powerpoint/2010/main" val="13186114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23F07D-4872-5F54-74AE-8D8DD5FF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0972F9-46F8-3B3B-7A66-152F332CBF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64" b="-3364"/>
            </a:stretch>
          </a:blipFill>
        </p:spPr>
        <p:txBody>
          <a:bodyPr/>
          <a:lstStyle/>
          <a:p>
            <a:endParaRPr lang="en-US"/>
          </a:p>
        </p:txBody>
      </p:sp>
      <p:sp>
        <p:nvSpPr>
          <p:cNvPr id="34" name="TextBox 8">
            <a:extLst>
              <a:ext uri="{FF2B5EF4-FFF2-40B4-BE49-F238E27FC236}">
                <a16:creationId xmlns:a16="http://schemas.microsoft.com/office/drawing/2014/main" id="{D90E101E-1157-EA89-5F2B-5589CEC257B7}"/>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dirty="0">
                <a:solidFill>
                  <a:schemeClr val="bg1"/>
                </a:solidFill>
                <a:latin typeface="Garet Bold"/>
                <a:ea typeface="Garet Bold"/>
                <a:cs typeface="Garet Bold"/>
                <a:sym typeface="Garet Bold"/>
              </a:rPr>
              <a:t>19/10</a:t>
            </a:r>
          </a:p>
        </p:txBody>
      </p:sp>
      <p:sp>
        <p:nvSpPr>
          <p:cNvPr id="3" name="Rectangle 2">
            <a:extLst>
              <a:ext uri="{FF2B5EF4-FFF2-40B4-BE49-F238E27FC236}">
                <a16:creationId xmlns:a16="http://schemas.microsoft.com/office/drawing/2014/main" id="{4743554C-6370-1F0B-B543-3F9E75FA4698}"/>
              </a:ext>
            </a:extLst>
          </p:cNvPr>
          <p:cNvSpPr/>
          <p:nvPr/>
        </p:nvSpPr>
        <p:spPr>
          <a:xfrm>
            <a:off x="438150" y="236220"/>
            <a:ext cx="17411700" cy="9784080"/>
          </a:xfrm>
          <a:prstGeom prst="rect">
            <a:avLst/>
          </a:prstGeom>
          <a:solidFill>
            <a:schemeClr val="tx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a diagram of a computer&#10;&#10;AI-generated content may be incorrect.">
            <a:extLst>
              <a:ext uri="{FF2B5EF4-FFF2-40B4-BE49-F238E27FC236}">
                <a16:creationId xmlns:a16="http://schemas.microsoft.com/office/drawing/2014/main" id="{71FC4A44-BB34-8A10-48C4-B62E1D9E59D5}"/>
              </a:ext>
            </a:extLst>
          </p:cNvPr>
          <p:cNvPicPr>
            <a:picLocks noChangeAspect="1"/>
          </p:cNvPicPr>
          <p:nvPr/>
        </p:nvPicPr>
        <p:blipFill>
          <a:blip r:embed="rId4">
            <a:extLst>
              <a:ext uri="{28A0092B-C50C-407E-A947-70E740481C1C}">
                <a14:useLocalDpi xmlns:a14="http://schemas.microsoft.com/office/drawing/2010/main" val="0"/>
              </a:ext>
            </a:extLst>
          </a:blip>
          <a:srcRect b="4889"/>
          <a:stretch>
            <a:fillRect/>
          </a:stretch>
        </p:blipFill>
        <p:spPr>
          <a:xfrm>
            <a:off x="3581843" y="266700"/>
            <a:ext cx="11124314" cy="9784080"/>
          </a:xfrm>
          <a:prstGeom prst="rect">
            <a:avLst/>
          </a:prstGeom>
        </p:spPr>
      </p:pic>
    </p:spTree>
    <p:extLst>
      <p:ext uri="{BB962C8B-B14F-4D97-AF65-F5344CB8AC3E}">
        <p14:creationId xmlns:p14="http://schemas.microsoft.com/office/powerpoint/2010/main" val="62641809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oftware system&#10;&#10;AI-generated content may be incorrect.">
            <a:extLst>
              <a:ext uri="{FF2B5EF4-FFF2-40B4-BE49-F238E27FC236}">
                <a16:creationId xmlns:a16="http://schemas.microsoft.com/office/drawing/2014/main" id="{14484F17-6339-7E5C-9E19-33BB3A1E1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16" y="685800"/>
            <a:ext cx="13306567" cy="8915400"/>
          </a:xfrm>
          <a:prstGeom prst="rect">
            <a:avLst/>
          </a:prstGeom>
        </p:spPr>
      </p:pic>
    </p:spTree>
    <p:extLst>
      <p:ext uri="{BB962C8B-B14F-4D97-AF65-F5344CB8AC3E}">
        <p14:creationId xmlns:p14="http://schemas.microsoft.com/office/powerpoint/2010/main" val="366966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0DD06-E35C-D8AE-095C-058733081D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1B1F1C-2959-C9EB-168D-1C5F6BD1A664}"/>
              </a:ext>
            </a:extLst>
          </p:cNvPr>
          <p:cNvSpPr/>
          <p:nvPr/>
        </p:nvSpPr>
        <p:spPr>
          <a:xfrm>
            <a:off x="-10786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a:p>
        </p:txBody>
      </p:sp>
      <p:sp>
        <p:nvSpPr>
          <p:cNvPr id="3" name="AutoShape 3">
            <a:extLst>
              <a:ext uri="{FF2B5EF4-FFF2-40B4-BE49-F238E27FC236}">
                <a16:creationId xmlns:a16="http://schemas.microsoft.com/office/drawing/2014/main" id="{E4F405D3-9B2C-008E-4367-9450DE63E232}"/>
              </a:ext>
            </a:extLst>
          </p:cNvPr>
          <p:cNvSpPr/>
          <p:nvPr/>
        </p:nvSpPr>
        <p:spPr>
          <a:xfrm>
            <a:off x="-585133" y="8805859"/>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5A590BC3-19CD-46E7-C76D-E5FE59F86C5B}"/>
              </a:ext>
            </a:extLst>
          </p:cNvPr>
          <p:cNvSpPr/>
          <p:nvPr/>
        </p:nvSpPr>
        <p:spPr>
          <a:xfrm>
            <a:off x="-585133" y="9334500"/>
            <a:ext cx="18873133" cy="0"/>
          </a:xfrm>
          <a:prstGeom prst="line">
            <a:avLst/>
          </a:prstGeom>
          <a:ln w="9525" cap="rnd">
            <a:solidFill>
              <a:srgbClr val="000000"/>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1E1771F3-FAA3-8D25-5520-B14913B968AF}"/>
              </a:ext>
            </a:extLst>
          </p:cNvPr>
          <p:cNvSpPr txBox="1"/>
          <p:nvPr/>
        </p:nvSpPr>
        <p:spPr>
          <a:xfrm>
            <a:off x="1028700" y="3161405"/>
            <a:ext cx="7203393" cy="764825"/>
          </a:xfrm>
          <a:prstGeom prst="rect">
            <a:avLst/>
          </a:prstGeom>
        </p:spPr>
        <p:txBody>
          <a:bodyPr lIns="0" tIns="0" rIns="0" bIns="0" rtlCol="0" anchor="t">
            <a:spAutoFit/>
          </a:bodyPr>
          <a:lstStyle/>
          <a:p>
            <a:pPr algn="l">
              <a:lnSpc>
                <a:spcPts val="5808"/>
              </a:lnSpc>
            </a:pPr>
            <a:r>
              <a:rPr lang="en-US" sz="5808" spc="-458" dirty="0">
                <a:solidFill>
                  <a:srgbClr val="000000"/>
                </a:solidFill>
                <a:latin typeface="Archivo Black"/>
                <a:ea typeface="Archivo Black"/>
                <a:cs typeface="Archivo Black"/>
                <a:sym typeface="Archivo Black"/>
              </a:rPr>
              <a:t>References</a:t>
            </a:r>
          </a:p>
        </p:txBody>
      </p:sp>
      <p:sp>
        <p:nvSpPr>
          <p:cNvPr id="8" name="TextBox 8">
            <a:extLst>
              <a:ext uri="{FF2B5EF4-FFF2-40B4-BE49-F238E27FC236}">
                <a16:creationId xmlns:a16="http://schemas.microsoft.com/office/drawing/2014/main" id="{33DFF215-6A3F-E0F9-945D-225AC02CE955}"/>
              </a:ext>
            </a:extLst>
          </p:cNvPr>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08/10</a:t>
            </a:r>
          </a:p>
        </p:txBody>
      </p:sp>
      <p:sp>
        <p:nvSpPr>
          <p:cNvPr id="10" name="TextBox 25">
            <a:extLst>
              <a:ext uri="{FF2B5EF4-FFF2-40B4-BE49-F238E27FC236}">
                <a16:creationId xmlns:a16="http://schemas.microsoft.com/office/drawing/2014/main" id="{6BB8636D-0C24-9ED5-9F8C-6EE6DCFEA46D}"/>
              </a:ext>
            </a:extLst>
          </p:cNvPr>
          <p:cNvSpPr txBox="1"/>
          <p:nvPr/>
        </p:nvSpPr>
        <p:spPr>
          <a:xfrm>
            <a:off x="1028700" y="4297217"/>
            <a:ext cx="11010900" cy="6898748"/>
          </a:xfrm>
          <a:prstGeom prst="rect">
            <a:avLst/>
          </a:prstGeom>
        </p:spPr>
        <p:txBody>
          <a:bodyPr wrap="square" lIns="0" tIns="0" rIns="0" bIns="0" rtlCol="0" anchor="t">
            <a:spAutoFit/>
          </a:bodyPr>
          <a:lstStyle/>
          <a:p>
            <a:pPr marL="342900" indent="-342900">
              <a:lnSpc>
                <a:spcPts val="2661"/>
              </a:lnSpc>
              <a:buClr>
                <a:schemeClr val="tx1"/>
              </a:buClr>
              <a:buFont typeface="Arial" panose="020B0604020202020204" pitchFamily="34" charset="0"/>
              <a:buChar char="•"/>
            </a:pPr>
            <a:r>
              <a:rPr lang="en-US" sz="2000" b="1" i="1" dirty="0">
                <a:hlinkClick r:id="rId3">
                  <a:extLst>
                    <a:ext uri="{A12FA001-AC4F-418D-AE19-62706E023703}">
                      <ahyp:hlinkClr xmlns:ahyp="http://schemas.microsoft.com/office/drawing/2018/hyperlinkcolor" val="tx"/>
                    </a:ext>
                  </a:extLst>
                </a:hlinkClick>
              </a:rPr>
              <a:t>Penetration Testing for Startups &amp; Small Businesses 2025</a:t>
            </a:r>
            <a:endParaRPr lang="en-US" sz="2000" b="1" i="1" dirty="0"/>
          </a:p>
          <a:p>
            <a:pPr marL="342900" indent="-342900">
              <a:lnSpc>
                <a:spcPts val="2661"/>
              </a:lnSpc>
              <a:buClr>
                <a:schemeClr val="tx1"/>
              </a:buClr>
              <a:buFont typeface="Arial" panose="020B0604020202020204" pitchFamily="34" charset="0"/>
              <a:buChar char="•"/>
            </a:pPr>
            <a:r>
              <a:rPr lang="en-US" sz="2000" b="1" i="1" dirty="0">
                <a:hlinkClick r:id="rId4">
                  <a:extLst>
                    <a:ext uri="{A12FA001-AC4F-418D-AE19-62706E023703}">
                      <ahyp:hlinkClr xmlns:ahyp="http://schemas.microsoft.com/office/drawing/2018/hyperlinkcolor" val="tx"/>
                    </a:ext>
                  </a:extLst>
                </a:hlinkClick>
              </a:rPr>
              <a:t>Why companies don’t invest in cybersecurity</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5">
                  <a:extLst>
                    <a:ext uri="{A12FA001-AC4F-418D-AE19-62706E023703}">
                      <ahyp:hlinkClr xmlns:ahyp="http://schemas.microsoft.com/office/drawing/2018/hyperlinkcolor" val="tx"/>
                    </a:ext>
                  </a:extLst>
                </a:hlinkClick>
              </a:rPr>
              <a:t>How Do Cybersecurity Risks Differ Between Startups and Fortune 500 Companies</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6">
                  <a:extLst>
                    <a:ext uri="{A12FA001-AC4F-418D-AE19-62706E023703}">
                      <ahyp:hlinkClr xmlns:ahyp="http://schemas.microsoft.com/office/drawing/2018/hyperlinkcolor" val="tx"/>
                    </a:ext>
                  </a:extLst>
                </a:hlinkClick>
              </a:rPr>
              <a:t>SOC analysts face alert overload, duplicate effort, survey finds</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7">
                  <a:extLst>
                    <a:ext uri="{A12FA001-AC4F-418D-AE19-62706E023703}">
                      <ahyp:hlinkClr xmlns:ahyp="http://schemas.microsoft.com/office/drawing/2018/hyperlinkcolor" val="tx"/>
                    </a:ext>
                  </a:extLst>
                </a:hlinkClick>
              </a:rPr>
              <a:t>Ransomware WannaCry: All you need to know</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8">
                  <a:extLst>
                    <a:ext uri="{A12FA001-AC4F-418D-AE19-62706E023703}">
                      <ahyp:hlinkClr xmlns:ahyp="http://schemas.microsoft.com/office/drawing/2018/hyperlinkcolor" val="tx"/>
                    </a:ext>
                  </a:extLst>
                </a:hlinkClick>
              </a:rPr>
              <a:t>Reactive vs. Proactive Cybersecurity: Which Strategy is Best? | Fortinet Blog</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9">
                  <a:extLst>
                    <a:ext uri="{A12FA001-AC4F-418D-AE19-62706E023703}">
                      <ahyp:hlinkClr xmlns:ahyp="http://schemas.microsoft.com/office/drawing/2018/hyperlinkcolor" val="tx"/>
                    </a:ext>
                  </a:extLst>
                </a:hlinkClick>
              </a:rPr>
              <a:t>Artificial Intelligence (AI) Cybersecurity | IBM</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10">
                  <a:extLst>
                    <a:ext uri="{A12FA001-AC4F-418D-AE19-62706E023703}">
                      <ahyp:hlinkClr xmlns:ahyp="http://schemas.microsoft.com/office/drawing/2018/hyperlinkcolor" val="tx"/>
                    </a:ext>
                  </a:extLst>
                </a:hlinkClick>
              </a:rPr>
              <a:t>Hiscox Cyber Readiness Report 2024 | Hiscox Group</a:t>
            </a:r>
            <a:endParaRPr lang="en-US" sz="2000" b="1" i="1" dirty="0"/>
          </a:p>
          <a:p>
            <a:pPr marL="342900" indent="-342900">
              <a:lnSpc>
                <a:spcPts val="2859"/>
              </a:lnSpc>
              <a:spcBef>
                <a:spcPct val="0"/>
              </a:spcBef>
              <a:buFont typeface="Arial" panose="020B0604020202020204" pitchFamily="34" charset="0"/>
              <a:buChar char="•"/>
            </a:pPr>
            <a:r>
              <a:rPr lang="en-US" sz="2000" b="1" i="1" dirty="0">
                <a:hlinkClick r:id="rId11">
                  <a:extLst>
                    <a:ext uri="{A12FA001-AC4F-418D-AE19-62706E023703}">
                      <ahyp:hlinkClr xmlns:ahyp="http://schemas.microsoft.com/office/drawing/2018/hyperlinkcolor" val="tx"/>
                    </a:ext>
                  </a:extLst>
                </a:hlinkClick>
              </a:rPr>
              <a:t>IBM Report2024-2025 </a:t>
            </a:r>
            <a:endParaRPr lang="en-US" sz="2000" b="1" i="1" dirty="0"/>
          </a:p>
          <a:p>
            <a:pPr marL="342900" indent="-342900">
              <a:lnSpc>
                <a:spcPts val="2859"/>
              </a:lnSpc>
              <a:spcBef>
                <a:spcPct val="0"/>
              </a:spcBef>
              <a:buFont typeface="Arial" panose="020B0604020202020204" pitchFamily="34" charset="0"/>
              <a:buChar char="•"/>
            </a:pPr>
            <a:r>
              <a:rPr lang="en-US" sz="2000" b="1" i="1" dirty="0">
                <a:solidFill>
                  <a:schemeClr val="bg2">
                    <a:lumMod val="10000"/>
                  </a:schemeClr>
                </a:solidFill>
                <a:ea typeface="Garet"/>
                <a:cs typeface="Garet"/>
                <a:sym typeface="Garet"/>
                <a:hlinkClick r:id="rId12">
                  <a:extLst>
                    <a:ext uri="{A12FA001-AC4F-418D-AE19-62706E023703}">
                      <ahyp:hlinkClr xmlns:ahyp="http://schemas.microsoft.com/office/drawing/2018/hyperlinkcolor" val="tx"/>
                    </a:ext>
                  </a:extLst>
                </a:hlinkClick>
              </a:rPr>
              <a:t>Malware detection and analysis tools</a:t>
            </a:r>
            <a:endParaRPr lang="en-US" sz="2000" b="1" i="1" dirty="0">
              <a:solidFill>
                <a:schemeClr val="bg2">
                  <a:lumMod val="10000"/>
                </a:schemeClr>
              </a:solidFill>
              <a:ea typeface="Garet"/>
              <a:cs typeface="Garet"/>
              <a:sym typeface="Garet"/>
            </a:endParaRPr>
          </a:p>
          <a:p>
            <a:pPr marL="342900" indent="-342900">
              <a:lnSpc>
                <a:spcPts val="2859"/>
              </a:lnSpc>
              <a:spcBef>
                <a:spcPct val="0"/>
              </a:spcBef>
              <a:buFont typeface="Arial" panose="020B0604020202020204" pitchFamily="34" charset="0"/>
              <a:buChar char="•"/>
            </a:pPr>
            <a:r>
              <a:rPr lang="en-US" sz="2000" b="1" i="1" dirty="0">
                <a:solidFill>
                  <a:schemeClr val="bg2">
                    <a:lumMod val="10000"/>
                  </a:schemeClr>
                </a:solidFill>
                <a:ea typeface="Garet"/>
                <a:cs typeface="Garet"/>
                <a:sym typeface="Garet"/>
                <a:hlinkClick r:id="rId13">
                  <a:extLst>
                    <a:ext uri="{A12FA001-AC4F-418D-AE19-62706E023703}">
                      <ahyp:hlinkClr xmlns:ahyp="http://schemas.microsoft.com/office/drawing/2018/hyperlinkcolor" val="tx"/>
                    </a:ext>
                  </a:extLst>
                </a:hlinkClick>
              </a:rPr>
              <a:t>Analysis for malicious code reverse engineering</a:t>
            </a:r>
            <a:endParaRPr lang="en-US" sz="2000" b="1" i="1" dirty="0">
              <a:solidFill>
                <a:schemeClr val="bg2">
                  <a:lumMod val="10000"/>
                </a:schemeClr>
              </a:solidFill>
              <a:ea typeface="Garet"/>
              <a:cs typeface="Garet"/>
              <a:sym typeface="Garet"/>
            </a:endParaRPr>
          </a:p>
          <a:p>
            <a:pPr marL="342900" indent="-342900">
              <a:lnSpc>
                <a:spcPts val="2859"/>
              </a:lnSpc>
              <a:spcBef>
                <a:spcPct val="0"/>
              </a:spcBef>
              <a:buFont typeface="Arial" panose="020B0604020202020204" pitchFamily="34" charset="0"/>
              <a:buChar char="•"/>
            </a:pPr>
            <a:endParaRPr lang="en-US" sz="2000" b="1" i="1" dirty="0">
              <a:latin typeface="Garet"/>
              <a:ea typeface="Garet"/>
              <a:cs typeface="Garet"/>
              <a:sym typeface="Garet"/>
            </a:endParaRPr>
          </a:p>
          <a:p>
            <a:pPr marL="342900" indent="-342900">
              <a:lnSpc>
                <a:spcPts val="2859"/>
              </a:lnSpc>
              <a:spcBef>
                <a:spcPct val="0"/>
              </a:spcBef>
              <a:buFont typeface="Arial" panose="020B0604020202020204" pitchFamily="34" charset="0"/>
              <a:buChar char="•"/>
            </a:pPr>
            <a:endParaRPr lang="en-US" sz="2000" b="1" i="1" dirty="0">
              <a:latin typeface="Garet"/>
              <a:ea typeface="Garet"/>
              <a:cs typeface="Garet"/>
              <a:sym typeface="Garet"/>
            </a:endParaRPr>
          </a:p>
          <a:p>
            <a:pPr marL="342900" indent="-342900">
              <a:lnSpc>
                <a:spcPts val="2859"/>
              </a:lnSpc>
              <a:spcBef>
                <a:spcPct val="0"/>
              </a:spcBef>
              <a:buFont typeface="Arial" panose="020B0604020202020204" pitchFamily="34" charset="0"/>
              <a:buChar char="•"/>
            </a:pPr>
            <a:endParaRPr lang="en-US" sz="2000" b="1" i="1" dirty="0"/>
          </a:p>
          <a:p>
            <a:pPr marL="457200" lvl="0" indent="-457200">
              <a:lnSpc>
                <a:spcPts val="2859"/>
              </a:lnSpc>
              <a:spcBef>
                <a:spcPct val="0"/>
              </a:spcBef>
              <a:buFont typeface="Arial" panose="020B0604020202020204" pitchFamily="34" charset="0"/>
              <a:buChar char="•"/>
            </a:pPr>
            <a:endParaRPr lang="en-US" sz="2800" b="1" i="1" dirty="0">
              <a:latin typeface="Garet"/>
              <a:ea typeface="Garet"/>
              <a:cs typeface="Garet"/>
              <a:sym typeface="Garet"/>
            </a:endParaRPr>
          </a:p>
          <a:p>
            <a:pPr marL="342900" indent="-342900">
              <a:lnSpc>
                <a:spcPts val="2661"/>
              </a:lnSpc>
              <a:buClr>
                <a:schemeClr val="tx1"/>
              </a:buClr>
              <a:buFont typeface="Arial" panose="020B0604020202020204" pitchFamily="34" charset="0"/>
              <a:buChar char="•"/>
            </a:pPr>
            <a:endParaRPr lang="en-US" sz="2000" b="1" i="1" dirty="0"/>
          </a:p>
          <a:p>
            <a:pPr marL="342900" indent="-342900">
              <a:lnSpc>
                <a:spcPts val="2661"/>
              </a:lnSpc>
              <a:buClr>
                <a:schemeClr val="tx1"/>
              </a:buClr>
              <a:buFont typeface="Arial" panose="020B0604020202020204" pitchFamily="34" charset="0"/>
              <a:buChar char="•"/>
            </a:pPr>
            <a:endParaRPr lang="en-US" sz="2000" b="1" i="1" dirty="0"/>
          </a:p>
          <a:p>
            <a:pPr marL="342900" indent="-342900">
              <a:lnSpc>
                <a:spcPts val="2661"/>
              </a:lnSpc>
              <a:buClr>
                <a:schemeClr val="tx1"/>
              </a:buClr>
              <a:buFont typeface="Arial" panose="020B0604020202020204" pitchFamily="34" charset="0"/>
              <a:buChar char="•"/>
            </a:pPr>
            <a:endParaRPr lang="en-US" sz="2000" b="1" i="1" dirty="0"/>
          </a:p>
          <a:p>
            <a:pPr marL="342900" indent="-342900">
              <a:lnSpc>
                <a:spcPts val="2661"/>
              </a:lnSpc>
              <a:buClr>
                <a:schemeClr val="tx1"/>
              </a:buClr>
              <a:buFont typeface="Arial" panose="020B0604020202020204" pitchFamily="34" charset="0"/>
              <a:buChar char="•"/>
            </a:pPr>
            <a:endParaRPr lang="en-US" sz="1901" b="1" i="1" dirty="0">
              <a:latin typeface="Garet"/>
              <a:ea typeface="Garet"/>
              <a:cs typeface="Garet"/>
              <a:sym typeface="Garet"/>
            </a:endParaRPr>
          </a:p>
        </p:txBody>
      </p:sp>
    </p:spTree>
    <p:extLst>
      <p:ext uri="{BB962C8B-B14F-4D97-AF65-F5344CB8AC3E}">
        <p14:creationId xmlns:p14="http://schemas.microsoft.com/office/powerpoint/2010/main" val="28992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10" name="TextBox 10"/>
          <p:cNvSpPr txBox="1"/>
          <p:nvPr/>
        </p:nvSpPr>
        <p:spPr>
          <a:xfrm>
            <a:off x="1043398" y="990600"/>
            <a:ext cx="6509084" cy="1508618"/>
          </a:xfrm>
          <a:prstGeom prst="rect">
            <a:avLst/>
          </a:prstGeom>
        </p:spPr>
        <p:txBody>
          <a:bodyPr wrap="square" lIns="0" tIns="0" rIns="0" bIns="0" rtlCol="0" anchor="t">
            <a:spAutoFit/>
          </a:bodyPr>
          <a:lstStyle/>
          <a:p>
            <a:pPr marL="0" lvl="0" indent="0" algn="r">
              <a:lnSpc>
                <a:spcPts val="5808"/>
              </a:lnSpc>
              <a:spcBef>
                <a:spcPct val="0"/>
              </a:spcBef>
            </a:pPr>
            <a:r>
              <a:rPr lang="en-US" sz="5808" spc="-458" dirty="0">
                <a:solidFill>
                  <a:srgbClr val="000000"/>
                </a:solidFill>
                <a:latin typeface="Archivo Black"/>
                <a:ea typeface="Archivo Black"/>
                <a:cs typeface="Archivo Black"/>
                <a:sym typeface="Archivo Black"/>
              </a:rPr>
              <a:t>Delays &amp; Manual Operations</a:t>
            </a:r>
          </a:p>
        </p:txBody>
      </p:sp>
      <p:sp>
        <p:nvSpPr>
          <p:cNvPr id="13" name="Google Shape;621;p39">
            <a:extLst>
              <a:ext uri="{FF2B5EF4-FFF2-40B4-BE49-F238E27FC236}">
                <a16:creationId xmlns:a16="http://schemas.microsoft.com/office/drawing/2014/main" id="{9ACF5F3C-87F4-0FD4-ADF3-F70C67150684}"/>
              </a:ext>
            </a:extLst>
          </p:cNvPr>
          <p:cNvSpPr/>
          <p:nvPr/>
        </p:nvSpPr>
        <p:spPr>
          <a:xfrm>
            <a:off x="1676401" y="3280562"/>
            <a:ext cx="3048000" cy="731030"/>
          </a:xfrm>
          <a:prstGeom prst="rect">
            <a:avLst/>
          </a:pr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600" dirty="0">
              <a:latin typeface="Abril Fatface" panose="02000503000000020003" pitchFamily="2" charset="0"/>
            </a:endParaRPr>
          </a:p>
        </p:txBody>
      </p:sp>
      <p:cxnSp>
        <p:nvCxnSpPr>
          <p:cNvPr id="14" name="Google Shape;631;p39">
            <a:extLst>
              <a:ext uri="{FF2B5EF4-FFF2-40B4-BE49-F238E27FC236}">
                <a16:creationId xmlns:a16="http://schemas.microsoft.com/office/drawing/2014/main" id="{16F8AB1C-6950-7E17-63F7-88B0D8CA34FC}"/>
              </a:ext>
            </a:extLst>
          </p:cNvPr>
          <p:cNvCxnSpPr>
            <a:cxnSpLocks/>
          </p:cNvCxnSpPr>
          <p:nvPr/>
        </p:nvCxnSpPr>
        <p:spPr>
          <a:xfrm>
            <a:off x="1113851" y="2499218"/>
            <a:ext cx="64953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16" name="Google Shape;619;p39">
            <a:extLst>
              <a:ext uri="{FF2B5EF4-FFF2-40B4-BE49-F238E27FC236}">
                <a16:creationId xmlns:a16="http://schemas.microsoft.com/office/drawing/2014/main" id="{9F4D70DA-4525-A227-61E2-4194C7426A40}"/>
              </a:ext>
            </a:extLst>
          </p:cNvPr>
          <p:cNvSpPr txBox="1"/>
          <p:nvPr/>
        </p:nvSpPr>
        <p:spPr>
          <a:xfrm>
            <a:off x="1676401" y="4525094"/>
            <a:ext cx="6495370" cy="2223655"/>
          </a:xfrm>
          <a:prstGeom prst="rect">
            <a:avLst/>
          </a:prstGeom>
          <a:noFill/>
          <a:ln>
            <a:noFill/>
          </a:ln>
        </p:spPr>
        <p:txBody>
          <a:bodyPr spcFirstLastPara="1" wrap="square" lIns="68575" tIns="34275" rIns="68575" bIns="34275" anchor="t" anchorCtr="0">
            <a:spAutoFit/>
          </a:bodyPr>
          <a:lstStyle/>
          <a:p>
            <a:pPr marL="457200" marR="0" lvl="0" indent="-457200" algn="l" rtl="0">
              <a:lnSpc>
                <a:spcPct val="100000"/>
              </a:lnSpc>
              <a:spcBef>
                <a:spcPts val="0"/>
              </a:spcBef>
              <a:spcAft>
                <a:spcPts val="0"/>
              </a:spcAft>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Security Operation Centers (SOC) rely heavily on many separated interfaces and applications for monitoring, scanning and investigating such as SIEMs, nothing is purely Centralized . </a:t>
            </a:r>
            <a:endParaRPr sz="2800" dirty="0">
              <a:solidFill>
                <a:schemeClr val="bg2">
                  <a:lumMod val="25000"/>
                </a:schemeClr>
              </a:solidFill>
              <a:latin typeface="Modern No. 20" panose="02070704070505020303" pitchFamily="18" charset="0"/>
              <a:ea typeface="Montserrat Light"/>
              <a:cs typeface="Montserrat Light"/>
              <a:sym typeface="Montserrat Light"/>
            </a:endParaRPr>
          </a:p>
        </p:txBody>
      </p:sp>
      <p:sp>
        <p:nvSpPr>
          <p:cNvPr id="19" name="Google Shape;627;p39">
            <a:extLst>
              <a:ext uri="{FF2B5EF4-FFF2-40B4-BE49-F238E27FC236}">
                <a16:creationId xmlns:a16="http://schemas.microsoft.com/office/drawing/2014/main" id="{5E60FC6C-0CE3-5808-96C9-62597EEF4138}"/>
              </a:ext>
            </a:extLst>
          </p:cNvPr>
          <p:cNvSpPr/>
          <p:nvPr/>
        </p:nvSpPr>
        <p:spPr>
          <a:xfrm>
            <a:off x="1617670" y="3331734"/>
            <a:ext cx="3048000" cy="679853"/>
          </a:xfrm>
          <a:prstGeom prst="rect">
            <a:avLst/>
          </a:prstGeom>
          <a:solidFill>
            <a:schemeClr val="bg2">
              <a:lumMod val="75000"/>
            </a:schemeClr>
          </a:solidFill>
          <a:ln>
            <a:noFill/>
          </a:ln>
          <a:effectLst>
            <a:outerShdw blurRad="50800" dist="50800" dir="5400000" algn="ctr" rotWithShape="0">
              <a:srgbClr val="000000">
                <a:alpha val="7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r>
              <a:rPr lang="en-US" sz="3200" dirty="0">
                <a:solidFill>
                  <a:schemeClr val="tx1">
                    <a:lumMod val="95000"/>
                    <a:lumOff val="5000"/>
                  </a:schemeClr>
                </a:solidFill>
                <a:latin typeface="Abril Fatface" panose="02000503000000020003" pitchFamily="2" charset="0"/>
                <a:ea typeface="Montserrat Black"/>
                <a:cs typeface="Montserrat Black"/>
                <a:sym typeface="Montserrat Black"/>
              </a:rPr>
              <a:t>Fragmentation</a:t>
            </a:r>
            <a:endParaRPr sz="1600" dirty="0">
              <a:solidFill>
                <a:schemeClr val="tx1">
                  <a:lumMod val="95000"/>
                  <a:lumOff val="5000"/>
                </a:schemeClr>
              </a:solidFill>
              <a:latin typeface="Abril Fatface" panose="02000503000000020003" pitchFamily="2" charset="0"/>
            </a:endParaRPr>
          </a:p>
        </p:txBody>
      </p:sp>
      <p:pic>
        <p:nvPicPr>
          <p:cNvPr id="3" name="Google Shape;423;p26">
            <a:extLst>
              <a:ext uri="{FF2B5EF4-FFF2-40B4-BE49-F238E27FC236}">
                <a16:creationId xmlns:a16="http://schemas.microsoft.com/office/drawing/2014/main" id="{19CA7694-1F25-16BB-8548-343D5E0A1DBC}"/>
              </a:ext>
            </a:extLst>
          </p:cNvPr>
          <p:cNvPicPr preferRelativeResize="0">
            <a:picLocks/>
          </p:cNvPicPr>
          <p:nvPr/>
        </p:nvPicPr>
        <p:blipFill>
          <a:blip r:embed="rId3">
            <a:extLst>
              <a:ext uri="{28A0092B-C50C-407E-A947-70E740481C1C}">
                <a14:useLocalDpi xmlns:a14="http://schemas.microsoft.com/office/drawing/2010/main" val="0"/>
              </a:ext>
            </a:extLst>
          </a:blip>
          <a:srcRect l="20073" r="20073"/>
          <a:stretch/>
        </p:blipFill>
        <p:spPr>
          <a:xfrm>
            <a:off x="9073451" y="-1"/>
            <a:ext cx="9239014" cy="10287001"/>
          </a:xfrm>
          <a:prstGeom prst="rect">
            <a:avLst/>
          </a:prstGeom>
          <a:noFill/>
          <a:ln>
            <a:noFill/>
          </a:ln>
        </p:spPr>
      </p:pic>
      <p:sp>
        <p:nvSpPr>
          <p:cNvPr id="11" name="TextBox 11"/>
          <p:cNvSpPr txBox="1"/>
          <p:nvPr/>
        </p:nvSpPr>
        <p:spPr>
          <a:xfrm>
            <a:off x="-2971800" y="9715501"/>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04/10</a:t>
            </a:r>
          </a:p>
        </p:txBody>
      </p:sp>
      <p:sp>
        <p:nvSpPr>
          <p:cNvPr id="15" name="Google Shape;619;p39">
            <a:extLst>
              <a:ext uri="{FF2B5EF4-FFF2-40B4-BE49-F238E27FC236}">
                <a16:creationId xmlns:a16="http://schemas.microsoft.com/office/drawing/2014/main" id="{D50C9DD5-EBA1-C084-7E2A-E0CE4E0A4B8E}"/>
              </a:ext>
            </a:extLst>
          </p:cNvPr>
          <p:cNvSpPr txBox="1"/>
          <p:nvPr/>
        </p:nvSpPr>
        <p:spPr>
          <a:xfrm>
            <a:off x="1617670" y="7290561"/>
            <a:ext cx="6495370" cy="1792768"/>
          </a:xfrm>
          <a:prstGeom prst="rect">
            <a:avLst/>
          </a:prstGeom>
          <a:noFill/>
          <a:ln>
            <a:noFill/>
          </a:ln>
        </p:spPr>
        <p:txBody>
          <a:bodyPr spcFirstLastPara="1" wrap="square" lIns="68575" tIns="34275" rIns="68575" bIns="34275" anchor="t" anchorCtr="0">
            <a:spAutoFit/>
          </a:bodyPr>
          <a:lstStyle/>
          <a:p>
            <a:pPr marL="457200" marR="0" lvl="0" indent="-457200" algn="l" rtl="0">
              <a:lnSpc>
                <a:spcPct val="100000"/>
              </a:lnSpc>
              <a:spcBef>
                <a:spcPts val="0"/>
              </a:spcBef>
              <a:spcAft>
                <a:spcPts val="0"/>
              </a:spcAft>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Time is very important factor for SOC, using multiple different interfaces in performing manual operations slows down other important actions.</a:t>
            </a:r>
            <a:endParaRPr sz="2800" dirty="0">
              <a:solidFill>
                <a:schemeClr val="bg2">
                  <a:lumMod val="25000"/>
                </a:schemeClr>
              </a:solidFill>
              <a:latin typeface="Modern No. 20" panose="02070704070505020303" pitchFamily="18" charset="0"/>
              <a:ea typeface="Montserrat Light"/>
              <a:cs typeface="Montserrat Light"/>
              <a:sym typeface="Montserrat Light"/>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3" name="TextBox 3"/>
          <p:cNvSpPr txBox="1"/>
          <p:nvPr/>
        </p:nvSpPr>
        <p:spPr>
          <a:xfrm>
            <a:off x="4114800" y="3896325"/>
            <a:ext cx="12745697" cy="924677"/>
          </a:xfrm>
          <a:prstGeom prst="rect">
            <a:avLst/>
          </a:prstGeom>
        </p:spPr>
        <p:txBody>
          <a:bodyPr wrap="square" lIns="0" tIns="0" rIns="0" bIns="0" rtlCol="0" anchor="t">
            <a:spAutoFit/>
          </a:bodyPr>
          <a:lstStyle/>
          <a:p>
            <a:pPr algn="l">
              <a:lnSpc>
                <a:spcPts val="4530"/>
              </a:lnSpc>
            </a:pPr>
            <a:r>
              <a:rPr lang="en-US" sz="13800" spc="-458" dirty="0">
                <a:solidFill>
                  <a:srgbClr val="000000"/>
                </a:solidFill>
                <a:latin typeface="Archivo Black"/>
                <a:ea typeface="Archivo Black"/>
                <a:cs typeface="Archivo Black"/>
                <a:sym typeface="Archivo Black"/>
              </a:rPr>
              <a:t>Thank you</a:t>
            </a:r>
          </a:p>
        </p:txBody>
      </p:sp>
      <p:sp>
        <p:nvSpPr>
          <p:cNvPr id="4" name="TextBox 4"/>
          <p:cNvSpPr txBox="1"/>
          <p:nvPr/>
        </p:nvSpPr>
        <p:spPr>
          <a:xfrm>
            <a:off x="12938218" y="981075"/>
            <a:ext cx="4321082" cy="365760"/>
          </a:xfrm>
          <a:prstGeom prst="rect">
            <a:avLst/>
          </a:prstGeom>
        </p:spPr>
        <p:txBody>
          <a:bodyPr lIns="0" tIns="0" rIns="0" bIns="0" rtlCol="0" anchor="t">
            <a:spAutoFit/>
          </a:bodyPr>
          <a:lstStyle/>
          <a:p>
            <a:pPr algn="r">
              <a:lnSpc>
                <a:spcPts val="2939"/>
              </a:lnSpc>
            </a:pPr>
            <a:r>
              <a:rPr lang="en-US" sz="2099" b="1">
                <a:solidFill>
                  <a:srgbClr val="000000"/>
                </a:solidFill>
                <a:latin typeface="Garet Bold"/>
                <a:ea typeface="Garet Bold"/>
                <a:cs typeface="Garet Bold"/>
                <a:sym typeface="Garet Bold"/>
              </a:rPr>
              <a:t>10/10</a:t>
            </a:r>
          </a:p>
        </p:txBody>
      </p:sp>
      <p:sp>
        <p:nvSpPr>
          <p:cNvPr id="5" name="TextBox 5"/>
          <p:cNvSpPr txBox="1"/>
          <p:nvPr/>
        </p:nvSpPr>
        <p:spPr>
          <a:xfrm>
            <a:off x="12221904" y="9545804"/>
            <a:ext cx="5753710" cy="365760"/>
          </a:xfrm>
          <a:prstGeom prst="rect">
            <a:avLst/>
          </a:prstGeom>
        </p:spPr>
        <p:txBody>
          <a:bodyPr lIns="0" tIns="0" rIns="0" bIns="0" rtlCol="0" anchor="t">
            <a:spAutoFit/>
          </a:bodyPr>
          <a:lstStyle/>
          <a:p>
            <a:pPr marL="0" lvl="0" indent="0" algn="r">
              <a:lnSpc>
                <a:spcPts val="2939"/>
              </a:lnSpc>
              <a:spcBef>
                <a:spcPct val="0"/>
              </a:spcBef>
            </a:pPr>
            <a:r>
              <a:rPr lang="en-US" sz="2099" u="none" dirty="0">
                <a:solidFill>
                  <a:srgbClr val="000000"/>
                </a:solidFill>
                <a:latin typeface="Garet"/>
                <a:ea typeface="Garet"/>
                <a:cs typeface="Garet"/>
                <a:sym typeface="Garet"/>
              </a:rPr>
              <a:t>TDARE – everythin</a:t>
            </a:r>
            <a:r>
              <a:rPr lang="en-US" sz="2099" dirty="0">
                <a:solidFill>
                  <a:srgbClr val="000000"/>
                </a:solidFill>
                <a:latin typeface="Garet"/>
                <a:ea typeface="Garet"/>
                <a:cs typeface="Garet"/>
                <a:sym typeface="Garet"/>
              </a:rPr>
              <a:t>g is on the radar</a:t>
            </a:r>
            <a:endParaRPr lang="en-US" sz="2099" u="none" dirty="0">
              <a:solidFill>
                <a:srgbClr val="000000"/>
              </a:solidFill>
              <a:latin typeface="Garet"/>
              <a:ea typeface="Garet"/>
              <a:cs typeface="Garet"/>
              <a:sym typeface="Garet"/>
            </a:endParaRPr>
          </a:p>
        </p:txBody>
      </p:sp>
      <p:sp>
        <p:nvSpPr>
          <p:cNvPr id="17" name="TextBox 23">
            <a:extLst>
              <a:ext uri="{FF2B5EF4-FFF2-40B4-BE49-F238E27FC236}">
                <a16:creationId xmlns:a16="http://schemas.microsoft.com/office/drawing/2014/main" id="{40F3E13A-7117-B698-4DA6-94A60FC6C179}"/>
              </a:ext>
            </a:extLst>
          </p:cNvPr>
          <p:cNvSpPr txBox="1"/>
          <p:nvPr/>
        </p:nvSpPr>
        <p:spPr>
          <a:xfrm>
            <a:off x="1219200" y="4907682"/>
            <a:ext cx="14705771" cy="346120"/>
          </a:xfrm>
          <a:prstGeom prst="rect">
            <a:avLst/>
          </a:prstGeom>
        </p:spPr>
        <p:txBody>
          <a:bodyPr wrap="square" lIns="0" tIns="0" rIns="0" bIns="0" rtlCol="0" anchor="t">
            <a:spAutoFit/>
          </a:bodyPr>
          <a:lstStyle/>
          <a:p>
            <a:pPr algn="ctr">
              <a:lnSpc>
                <a:spcPts val="2794"/>
              </a:lnSpc>
            </a:pPr>
            <a:r>
              <a:rPr lang="en-US" sz="1996" b="1" dirty="0">
                <a:solidFill>
                  <a:srgbClr val="000000"/>
                </a:solidFill>
                <a:latin typeface="Garet Bold"/>
                <a:ea typeface="Garet Bold"/>
                <a:cs typeface="Garet Bold"/>
                <a:sym typeface="Garet Bold"/>
              </a:rPr>
              <a:t>We will be very happy to hear questions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20F0-6DC6-FE3F-C6B4-EE3E993212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875E48-666F-F727-8B27-929A83BF388D}"/>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10" name="TextBox 10">
            <a:extLst>
              <a:ext uri="{FF2B5EF4-FFF2-40B4-BE49-F238E27FC236}">
                <a16:creationId xmlns:a16="http://schemas.microsoft.com/office/drawing/2014/main" id="{DF6DD3E1-37AB-D66D-C082-B9068CD042D9}"/>
              </a:ext>
            </a:extLst>
          </p:cNvPr>
          <p:cNvSpPr txBox="1"/>
          <p:nvPr/>
        </p:nvSpPr>
        <p:spPr>
          <a:xfrm>
            <a:off x="1043398" y="990600"/>
            <a:ext cx="6509084" cy="1508618"/>
          </a:xfrm>
          <a:prstGeom prst="rect">
            <a:avLst/>
          </a:prstGeom>
        </p:spPr>
        <p:txBody>
          <a:bodyPr wrap="square" lIns="0" tIns="0" rIns="0" bIns="0" rtlCol="0" anchor="t">
            <a:spAutoFit/>
          </a:bodyPr>
          <a:lstStyle/>
          <a:p>
            <a:pPr marL="0" lvl="0" indent="0" algn="r">
              <a:lnSpc>
                <a:spcPts val="5808"/>
              </a:lnSpc>
              <a:spcBef>
                <a:spcPct val="0"/>
              </a:spcBef>
            </a:pPr>
            <a:r>
              <a:rPr lang="en-US" sz="5808" spc="-458" dirty="0">
                <a:solidFill>
                  <a:srgbClr val="000000"/>
                </a:solidFill>
                <a:latin typeface="Archivo Black"/>
                <a:ea typeface="Archivo Black"/>
                <a:cs typeface="Archivo Black"/>
                <a:sym typeface="Archivo Black"/>
              </a:rPr>
              <a:t>Delays &amp; Manual Operations</a:t>
            </a:r>
          </a:p>
        </p:txBody>
      </p:sp>
      <p:sp>
        <p:nvSpPr>
          <p:cNvPr id="13" name="Google Shape;621;p39">
            <a:extLst>
              <a:ext uri="{FF2B5EF4-FFF2-40B4-BE49-F238E27FC236}">
                <a16:creationId xmlns:a16="http://schemas.microsoft.com/office/drawing/2014/main" id="{53EB15B1-E421-73CC-1CE1-4304C9EDD7E5}"/>
              </a:ext>
            </a:extLst>
          </p:cNvPr>
          <p:cNvSpPr/>
          <p:nvPr/>
        </p:nvSpPr>
        <p:spPr>
          <a:xfrm>
            <a:off x="1676401" y="3280562"/>
            <a:ext cx="3048000" cy="731030"/>
          </a:xfrm>
          <a:prstGeom prst="rect">
            <a:avLst/>
          </a:pr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600" dirty="0">
              <a:latin typeface="Abril Fatface" panose="02000503000000020003" pitchFamily="2" charset="0"/>
            </a:endParaRPr>
          </a:p>
        </p:txBody>
      </p:sp>
      <p:cxnSp>
        <p:nvCxnSpPr>
          <p:cNvPr id="14" name="Google Shape;631;p39">
            <a:extLst>
              <a:ext uri="{FF2B5EF4-FFF2-40B4-BE49-F238E27FC236}">
                <a16:creationId xmlns:a16="http://schemas.microsoft.com/office/drawing/2014/main" id="{3EB3D9AC-B63C-80A2-7F5B-3A87AD0E21EB}"/>
              </a:ext>
            </a:extLst>
          </p:cNvPr>
          <p:cNvCxnSpPr>
            <a:cxnSpLocks/>
          </p:cNvCxnSpPr>
          <p:nvPr/>
        </p:nvCxnSpPr>
        <p:spPr>
          <a:xfrm>
            <a:off x="1113851" y="2499218"/>
            <a:ext cx="64953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19" name="Google Shape;627;p39">
            <a:extLst>
              <a:ext uri="{FF2B5EF4-FFF2-40B4-BE49-F238E27FC236}">
                <a16:creationId xmlns:a16="http://schemas.microsoft.com/office/drawing/2014/main" id="{7377FBD0-A8F8-DA49-D7E1-79371E17373D}"/>
              </a:ext>
            </a:extLst>
          </p:cNvPr>
          <p:cNvSpPr/>
          <p:nvPr/>
        </p:nvSpPr>
        <p:spPr>
          <a:xfrm>
            <a:off x="1617670" y="3331734"/>
            <a:ext cx="3048000" cy="679853"/>
          </a:xfrm>
          <a:prstGeom prst="rect">
            <a:avLst/>
          </a:prstGeom>
          <a:solidFill>
            <a:schemeClr val="bg2">
              <a:lumMod val="75000"/>
            </a:schemeClr>
          </a:solidFill>
          <a:ln>
            <a:noFill/>
          </a:ln>
          <a:effectLst>
            <a:outerShdw blurRad="50800" dist="50800" dir="5400000" algn="ctr" rotWithShape="0">
              <a:srgbClr val="000000">
                <a:alpha val="7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r>
              <a:rPr lang="en-US" sz="3200" dirty="0">
                <a:solidFill>
                  <a:schemeClr val="tx1">
                    <a:lumMod val="95000"/>
                    <a:lumOff val="5000"/>
                  </a:schemeClr>
                </a:solidFill>
                <a:latin typeface="Abril Fatface" panose="02000503000000020003" pitchFamily="2" charset="0"/>
                <a:ea typeface="Montserrat Black"/>
                <a:cs typeface="Montserrat Black"/>
                <a:sym typeface="Montserrat Black"/>
              </a:rPr>
              <a:t>Slow Detection</a:t>
            </a:r>
            <a:endParaRPr sz="1600" dirty="0">
              <a:solidFill>
                <a:schemeClr val="tx1">
                  <a:lumMod val="95000"/>
                  <a:lumOff val="5000"/>
                </a:schemeClr>
              </a:solidFill>
              <a:latin typeface="Abril Fatface" panose="02000503000000020003" pitchFamily="2" charset="0"/>
            </a:endParaRPr>
          </a:p>
        </p:txBody>
      </p:sp>
      <p:pic>
        <p:nvPicPr>
          <p:cNvPr id="7" name="Picture 6">
            <a:extLst>
              <a:ext uri="{FF2B5EF4-FFF2-40B4-BE49-F238E27FC236}">
                <a16:creationId xmlns:a16="http://schemas.microsoft.com/office/drawing/2014/main" id="{A349D78E-319A-9BC5-E3A0-752EF644E6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hidden">
          <a:xfrm>
            <a:off x="8991600" y="0"/>
            <a:ext cx="9312442" cy="10287000"/>
          </a:xfrm>
          <a:prstGeom prst="rect">
            <a:avLst/>
          </a:prstGeom>
          <a:ln>
            <a:noFill/>
          </a:ln>
        </p:spPr>
      </p:pic>
      <p:sp>
        <p:nvSpPr>
          <p:cNvPr id="11" name="TextBox 11">
            <a:extLst>
              <a:ext uri="{FF2B5EF4-FFF2-40B4-BE49-F238E27FC236}">
                <a16:creationId xmlns:a16="http://schemas.microsoft.com/office/drawing/2014/main" id="{71928E26-F06B-4383-5527-9FBF734DD6F8}"/>
              </a:ext>
            </a:extLst>
          </p:cNvPr>
          <p:cNvSpPr txBox="1"/>
          <p:nvPr/>
        </p:nvSpPr>
        <p:spPr>
          <a:xfrm>
            <a:off x="-2971800" y="9715501"/>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05/10</a:t>
            </a:r>
          </a:p>
        </p:txBody>
      </p:sp>
      <p:sp>
        <p:nvSpPr>
          <p:cNvPr id="4" name="Google Shape;619;p39">
            <a:extLst>
              <a:ext uri="{FF2B5EF4-FFF2-40B4-BE49-F238E27FC236}">
                <a16:creationId xmlns:a16="http://schemas.microsoft.com/office/drawing/2014/main" id="{50425050-C0D0-F7BE-2357-A71DB3A4CDEC}"/>
              </a:ext>
            </a:extLst>
          </p:cNvPr>
          <p:cNvSpPr txBox="1"/>
          <p:nvPr/>
        </p:nvSpPr>
        <p:spPr>
          <a:xfrm>
            <a:off x="1699259" y="4377099"/>
            <a:ext cx="5932821" cy="1792768"/>
          </a:xfrm>
          <a:prstGeom prst="rect">
            <a:avLst/>
          </a:prstGeom>
          <a:noFill/>
          <a:ln>
            <a:noFill/>
          </a:ln>
        </p:spPr>
        <p:txBody>
          <a:bodyPr spcFirstLastPara="1" wrap="square" lIns="68575" tIns="34275" rIns="68575" bIns="34275" anchor="t" anchorCtr="0">
            <a:spAutoFit/>
          </a:bodyPr>
          <a:lstStyle/>
          <a:p>
            <a:pPr marL="457200" lvl="0" indent="-457200">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Analysts spend a lot of time while reviewing logs, alerts and scanning, all this causes delays in detection and responding,.</a:t>
            </a:r>
            <a:endParaRPr sz="2800" dirty="0">
              <a:solidFill>
                <a:schemeClr val="bg2">
                  <a:lumMod val="25000"/>
                </a:schemeClr>
              </a:solidFill>
              <a:latin typeface="Modern No. 20" panose="02070704070505020303" pitchFamily="18" charset="0"/>
              <a:ea typeface="Montserrat Light"/>
              <a:cs typeface="Montserrat Light"/>
              <a:sym typeface="Montserrat Light"/>
            </a:endParaRPr>
          </a:p>
        </p:txBody>
      </p:sp>
      <p:sp>
        <p:nvSpPr>
          <p:cNvPr id="6" name="Google Shape;619;p39">
            <a:extLst>
              <a:ext uri="{FF2B5EF4-FFF2-40B4-BE49-F238E27FC236}">
                <a16:creationId xmlns:a16="http://schemas.microsoft.com/office/drawing/2014/main" id="{171C9A20-7272-3297-37C0-2C154DA0A636}"/>
              </a:ext>
            </a:extLst>
          </p:cNvPr>
          <p:cNvSpPr txBox="1"/>
          <p:nvPr/>
        </p:nvSpPr>
        <p:spPr>
          <a:xfrm>
            <a:off x="1619661" y="6876317"/>
            <a:ext cx="5932821" cy="1792768"/>
          </a:xfrm>
          <a:prstGeom prst="rect">
            <a:avLst/>
          </a:prstGeom>
          <a:noFill/>
          <a:ln>
            <a:noFill/>
          </a:ln>
        </p:spPr>
        <p:txBody>
          <a:bodyPr spcFirstLastPara="1" wrap="square" lIns="68575" tIns="34275" rIns="68575" bIns="34275" anchor="t" anchorCtr="0">
            <a:spAutoFit/>
          </a:bodyPr>
          <a:lstStyle/>
          <a:p>
            <a:pPr marL="457200" lvl="0" indent="-457200">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Delaying in detection and responding is critical in cyber security as it leads to fatal impact if the threat did not get mitigated fast.</a:t>
            </a:r>
            <a:endParaRPr sz="2800" dirty="0">
              <a:solidFill>
                <a:schemeClr val="bg2">
                  <a:lumMod val="25000"/>
                </a:schemeClr>
              </a:solidFill>
              <a:latin typeface="Modern No. 20" panose="02070704070505020303" pitchFamily="18" charset="0"/>
              <a:ea typeface="Montserrat Light"/>
              <a:cs typeface="Montserrat Light"/>
              <a:sym typeface="Montserrat Light"/>
            </a:endParaRPr>
          </a:p>
        </p:txBody>
      </p:sp>
      <p:sp>
        <p:nvSpPr>
          <p:cNvPr id="9" name="TextBox 11">
            <a:extLst>
              <a:ext uri="{FF2B5EF4-FFF2-40B4-BE49-F238E27FC236}">
                <a16:creationId xmlns:a16="http://schemas.microsoft.com/office/drawing/2014/main" id="{F99375D2-9947-05DD-0839-E6B447D8B2A4}"/>
              </a:ext>
            </a:extLst>
          </p:cNvPr>
          <p:cNvSpPr txBox="1"/>
          <p:nvPr/>
        </p:nvSpPr>
        <p:spPr>
          <a:xfrm>
            <a:off x="2202440" y="8783386"/>
            <a:ext cx="4191000" cy="263534"/>
          </a:xfrm>
          <a:prstGeom prst="rect">
            <a:avLst/>
          </a:prstGeom>
        </p:spPr>
        <p:txBody>
          <a:bodyPr wrap="square" lIns="0" tIns="0" rIns="0" bIns="0" rtlCol="0" anchor="t">
            <a:spAutoFit/>
          </a:bodyPr>
          <a:lstStyle/>
          <a:p>
            <a:pPr lvl="0">
              <a:lnSpc>
                <a:spcPts val="2079"/>
              </a:lnSpc>
              <a:spcBef>
                <a:spcPct val="0"/>
              </a:spcBef>
            </a:pPr>
            <a:r>
              <a:rPr lang="en-US" sz="1600" dirty="0">
                <a:solidFill>
                  <a:schemeClr val="bg2">
                    <a:lumMod val="25000"/>
                  </a:schemeClr>
                </a:solidFill>
                <a:hlinkClick r:id="rId4">
                  <a:extLst>
                    <a:ext uri="{A12FA001-AC4F-418D-AE19-62706E023703}">
                      <ahyp:hlinkClr xmlns:ahyp="http://schemas.microsoft.com/office/drawing/2018/hyperlinkcolor" val="tx"/>
                    </a:ext>
                  </a:extLst>
                </a:hlinkClick>
              </a:rPr>
              <a:t>Ransomware WannaCry: All you need to know</a:t>
            </a:r>
            <a:endParaRPr lang="en-US" sz="1599" dirty="0">
              <a:solidFill>
                <a:schemeClr val="bg2">
                  <a:lumMod val="25000"/>
                </a:schemeClr>
              </a:solidFill>
              <a:latin typeface="Garet"/>
              <a:ea typeface="Garet"/>
              <a:cs typeface="Garet"/>
              <a:sym typeface="Garet"/>
            </a:endParaRPr>
          </a:p>
        </p:txBody>
      </p:sp>
    </p:spTree>
    <p:extLst>
      <p:ext uri="{BB962C8B-B14F-4D97-AF65-F5344CB8AC3E}">
        <p14:creationId xmlns:p14="http://schemas.microsoft.com/office/powerpoint/2010/main" val="1673213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7A979-FDDF-46DE-E717-29F6AA513B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7E69FF-70B8-D72F-A9C5-912414C428AA}"/>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10" name="TextBox 10">
            <a:extLst>
              <a:ext uri="{FF2B5EF4-FFF2-40B4-BE49-F238E27FC236}">
                <a16:creationId xmlns:a16="http://schemas.microsoft.com/office/drawing/2014/main" id="{ED019FF9-1656-13A0-26CA-62DCEC3CD72B}"/>
              </a:ext>
            </a:extLst>
          </p:cNvPr>
          <p:cNvSpPr txBox="1"/>
          <p:nvPr/>
        </p:nvSpPr>
        <p:spPr>
          <a:xfrm>
            <a:off x="1043398" y="990600"/>
            <a:ext cx="6509084" cy="1508618"/>
          </a:xfrm>
          <a:prstGeom prst="rect">
            <a:avLst/>
          </a:prstGeom>
        </p:spPr>
        <p:txBody>
          <a:bodyPr wrap="square" lIns="0" tIns="0" rIns="0" bIns="0" rtlCol="0" anchor="t">
            <a:spAutoFit/>
          </a:bodyPr>
          <a:lstStyle/>
          <a:p>
            <a:pPr marL="0" lvl="0" indent="0" algn="r">
              <a:lnSpc>
                <a:spcPts val="5808"/>
              </a:lnSpc>
              <a:spcBef>
                <a:spcPct val="0"/>
              </a:spcBef>
            </a:pPr>
            <a:r>
              <a:rPr lang="en-US" sz="5808" spc="-458" dirty="0">
                <a:solidFill>
                  <a:srgbClr val="000000"/>
                </a:solidFill>
                <a:latin typeface="Archivo Black"/>
                <a:ea typeface="Archivo Black"/>
                <a:cs typeface="Archivo Black"/>
                <a:sym typeface="Archivo Black"/>
              </a:rPr>
              <a:t>Delays &amp; Manual Operations</a:t>
            </a:r>
          </a:p>
        </p:txBody>
      </p:sp>
      <p:sp>
        <p:nvSpPr>
          <p:cNvPr id="13" name="Google Shape;621;p39">
            <a:extLst>
              <a:ext uri="{FF2B5EF4-FFF2-40B4-BE49-F238E27FC236}">
                <a16:creationId xmlns:a16="http://schemas.microsoft.com/office/drawing/2014/main" id="{CFAEA39F-49B3-255A-C3E6-EDBCCCD5D8BF}"/>
              </a:ext>
            </a:extLst>
          </p:cNvPr>
          <p:cNvSpPr/>
          <p:nvPr/>
        </p:nvSpPr>
        <p:spPr>
          <a:xfrm>
            <a:off x="1676401" y="3280562"/>
            <a:ext cx="3048000" cy="731030"/>
          </a:xfrm>
          <a:prstGeom prst="rect">
            <a:avLst/>
          </a:pr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600" dirty="0">
              <a:latin typeface="Abril Fatface" panose="02000503000000020003" pitchFamily="2" charset="0"/>
            </a:endParaRPr>
          </a:p>
        </p:txBody>
      </p:sp>
      <p:cxnSp>
        <p:nvCxnSpPr>
          <p:cNvPr id="14" name="Google Shape;631;p39">
            <a:extLst>
              <a:ext uri="{FF2B5EF4-FFF2-40B4-BE49-F238E27FC236}">
                <a16:creationId xmlns:a16="http://schemas.microsoft.com/office/drawing/2014/main" id="{95C5A97B-916D-68B0-1446-A406026A2B81}"/>
              </a:ext>
            </a:extLst>
          </p:cNvPr>
          <p:cNvCxnSpPr>
            <a:cxnSpLocks/>
          </p:cNvCxnSpPr>
          <p:nvPr/>
        </p:nvCxnSpPr>
        <p:spPr>
          <a:xfrm>
            <a:off x="1113851" y="2499218"/>
            <a:ext cx="64953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19" name="Google Shape;627;p39">
            <a:extLst>
              <a:ext uri="{FF2B5EF4-FFF2-40B4-BE49-F238E27FC236}">
                <a16:creationId xmlns:a16="http://schemas.microsoft.com/office/drawing/2014/main" id="{3D3DCD6D-A249-D76C-2749-D808DCE9308A}"/>
              </a:ext>
            </a:extLst>
          </p:cNvPr>
          <p:cNvSpPr/>
          <p:nvPr/>
        </p:nvSpPr>
        <p:spPr>
          <a:xfrm>
            <a:off x="1617670" y="3331734"/>
            <a:ext cx="3048000" cy="679853"/>
          </a:xfrm>
          <a:prstGeom prst="rect">
            <a:avLst/>
          </a:prstGeom>
          <a:solidFill>
            <a:schemeClr val="bg2">
              <a:lumMod val="75000"/>
            </a:schemeClr>
          </a:solidFill>
          <a:ln>
            <a:noFill/>
          </a:ln>
          <a:effectLst>
            <a:outerShdw blurRad="50800" dist="50800" dir="5400000" algn="ctr" rotWithShape="0">
              <a:srgbClr val="000000">
                <a:alpha val="7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r>
              <a:rPr lang="en-US" sz="3200" dirty="0">
                <a:solidFill>
                  <a:schemeClr val="tx1">
                    <a:lumMod val="95000"/>
                    <a:lumOff val="5000"/>
                  </a:schemeClr>
                </a:solidFill>
                <a:latin typeface="Abril Fatface" panose="02000503000000020003" pitchFamily="2" charset="0"/>
                <a:ea typeface="Montserrat Black"/>
                <a:cs typeface="Montserrat Black"/>
                <a:sym typeface="Montserrat Black"/>
              </a:rPr>
              <a:t>Alert Overload</a:t>
            </a:r>
            <a:endParaRPr sz="1600" dirty="0">
              <a:solidFill>
                <a:schemeClr val="tx1">
                  <a:lumMod val="95000"/>
                  <a:lumOff val="5000"/>
                </a:schemeClr>
              </a:solidFill>
              <a:latin typeface="Abril Fatface" panose="02000503000000020003" pitchFamily="2" charset="0"/>
            </a:endParaRPr>
          </a:p>
        </p:txBody>
      </p:sp>
      <p:pic>
        <p:nvPicPr>
          <p:cNvPr id="7" name="Picture 6">
            <a:extLst>
              <a:ext uri="{FF2B5EF4-FFF2-40B4-BE49-F238E27FC236}">
                <a16:creationId xmlns:a16="http://schemas.microsoft.com/office/drawing/2014/main" id="{8901B95D-63E4-52E7-2471-F69AFF090C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hidden">
          <a:xfrm>
            <a:off x="9042168" y="0"/>
            <a:ext cx="11150832" cy="10287000"/>
          </a:xfrm>
          <a:prstGeom prst="rect">
            <a:avLst/>
          </a:prstGeom>
          <a:ln>
            <a:noFill/>
          </a:ln>
        </p:spPr>
      </p:pic>
      <p:sp>
        <p:nvSpPr>
          <p:cNvPr id="11" name="TextBox 11">
            <a:extLst>
              <a:ext uri="{FF2B5EF4-FFF2-40B4-BE49-F238E27FC236}">
                <a16:creationId xmlns:a16="http://schemas.microsoft.com/office/drawing/2014/main" id="{B36FDBFA-B64D-4297-F969-73C0AE6DFD0B}"/>
              </a:ext>
            </a:extLst>
          </p:cNvPr>
          <p:cNvSpPr txBox="1"/>
          <p:nvPr/>
        </p:nvSpPr>
        <p:spPr>
          <a:xfrm>
            <a:off x="-2971800" y="9715501"/>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06/10</a:t>
            </a:r>
          </a:p>
        </p:txBody>
      </p:sp>
      <p:sp>
        <p:nvSpPr>
          <p:cNvPr id="4" name="Google Shape;619;p39">
            <a:extLst>
              <a:ext uri="{FF2B5EF4-FFF2-40B4-BE49-F238E27FC236}">
                <a16:creationId xmlns:a16="http://schemas.microsoft.com/office/drawing/2014/main" id="{E1A5CFB3-D062-230E-E9DB-AF6F8A0F5378}"/>
              </a:ext>
            </a:extLst>
          </p:cNvPr>
          <p:cNvSpPr txBox="1"/>
          <p:nvPr/>
        </p:nvSpPr>
        <p:spPr>
          <a:xfrm>
            <a:off x="1699259" y="4377099"/>
            <a:ext cx="5932821" cy="2654543"/>
          </a:xfrm>
          <a:prstGeom prst="rect">
            <a:avLst/>
          </a:prstGeom>
          <a:noFill/>
          <a:ln>
            <a:noFill/>
          </a:ln>
        </p:spPr>
        <p:txBody>
          <a:bodyPr spcFirstLastPara="1" wrap="square" lIns="68575" tIns="34275" rIns="68575" bIns="34275" anchor="t" anchorCtr="0">
            <a:spAutoFit/>
          </a:bodyPr>
          <a:lstStyle/>
          <a:p>
            <a:pPr marL="457200" lvl="0" indent="-457200">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SOC analysts faces huge volume of alerts daily probably most of them are duplicates or  false positive, this noise leads to missed critical incidents to respond to all this is draining time and efforts.</a:t>
            </a:r>
          </a:p>
        </p:txBody>
      </p:sp>
      <p:sp>
        <p:nvSpPr>
          <p:cNvPr id="9" name="TextBox 11">
            <a:extLst>
              <a:ext uri="{FF2B5EF4-FFF2-40B4-BE49-F238E27FC236}">
                <a16:creationId xmlns:a16="http://schemas.microsoft.com/office/drawing/2014/main" id="{9CF1400C-1B49-3749-FA89-9296684717FF}"/>
              </a:ext>
            </a:extLst>
          </p:cNvPr>
          <p:cNvSpPr txBox="1"/>
          <p:nvPr/>
        </p:nvSpPr>
        <p:spPr>
          <a:xfrm>
            <a:off x="1818408" y="7787782"/>
            <a:ext cx="5350042" cy="263534"/>
          </a:xfrm>
          <a:prstGeom prst="rect">
            <a:avLst/>
          </a:prstGeom>
        </p:spPr>
        <p:txBody>
          <a:bodyPr wrap="square" lIns="0" tIns="0" rIns="0" bIns="0" rtlCol="0" anchor="t">
            <a:spAutoFit/>
          </a:bodyPr>
          <a:lstStyle/>
          <a:p>
            <a:pPr lvl="0">
              <a:lnSpc>
                <a:spcPts val="2079"/>
              </a:lnSpc>
              <a:spcBef>
                <a:spcPct val="0"/>
              </a:spcBef>
            </a:pPr>
            <a:r>
              <a:rPr lang="en-US" sz="1600" dirty="0">
                <a:solidFill>
                  <a:schemeClr val="bg2">
                    <a:lumMod val="25000"/>
                  </a:schemeClr>
                </a:solidFill>
                <a:hlinkClick r:id="rId4">
                  <a:extLst>
                    <a:ext uri="{A12FA001-AC4F-418D-AE19-62706E023703}">
                      <ahyp:hlinkClr xmlns:ahyp="http://schemas.microsoft.com/office/drawing/2018/hyperlinkcolor" val="tx"/>
                    </a:ext>
                  </a:extLst>
                </a:hlinkClick>
              </a:rPr>
              <a:t>SOC analysts face alert overload, duplicate effort, survey finds</a:t>
            </a:r>
            <a:endParaRPr lang="en-US" sz="1599" dirty="0">
              <a:solidFill>
                <a:schemeClr val="bg2">
                  <a:lumMod val="25000"/>
                </a:schemeClr>
              </a:solidFill>
              <a:latin typeface="Garet"/>
              <a:ea typeface="Garet"/>
              <a:cs typeface="Garet"/>
              <a:sym typeface="Garet"/>
            </a:endParaRPr>
          </a:p>
        </p:txBody>
      </p:sp>
    </p:spTree>
    <p:extLst>
      <p:ext uri="{BB962C8B-B14F-4D97-AF65-F5344CB8AC3E}">
        <p14:creationId xmlns:p14="http://schemas.microsoft.com/office/powerpoint/2010/main" val="1481600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1A66-40D9-77C3-0AA3-DD54B529E6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A1878E-0018-E279-BB2E-7730747E2607}"/>
              </a:ext>
            </a:extLst>
          </p:cNvPr>
          <p:cNvSpPr/>
          <p:nvPr/>
        </p:nvSpPr>
        <p:spPr>
          <a:xfrm>
            <a:off x="160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64" b="-3364"/>
            </a:stretch>
          </a:blipFill>
        </p:spPr>
        <p:txBody>
          <a:bodyPr/>
          <a:lstStyle/>
          <a:p>
            <a:endParaRPr lang="en-US" dirty="0"/>
          </a:p>
        </p:txBody>
      </p:sp>
      <p:sp>
        <p:nvSpPr>
          <p:cNvPr id="10" name="TextBox 10">
            <a:extLst>
              <a:ext uri="{FF2B5EF4-FFF2-40B4-BE49-F238E27FC236}">
                <a16:creationId xmlns:a16="http://schemas.microsoft.com/office/drawing/2014/main" id="{1A140944-AFFE-AA66-D9B7-35AF4EA431D9}"/>
              </a:ext>
            </a:extLst>
          </p:cNvPr>
          <p:cNvSpPr txBox="1"/>
          <p:nvPr/>
        </p:nvSpPr>
        <p:spPr>
          <a:xfrm>
            <a:off x="1043398" y="990600"/>
            <a:ext cx="6509084" cy="1508618"/>
          </a:xfrm>
          <a:prstGeom prst="rect">
            <a:avLst/>
          </a:prstGeom>
        </p:spPr>
        <p:txBody>
          <a:bodyPr wrap="square" lIns="0" tIns="0" rIns="0" bIns="0" rtlCol="0" anchor="t">
            <a:spAutoFit/>
          </a:bodyPr>
          <a:lstStyle/>
          <a:p>
            <a:pPr marL="0" lvl="0" indent="0" algn="r">
              <a:lnSpc>
                <a:spcPts val="5808"/>
              </a:lnSpc>
              <a:spcBef>
                <a:spcPct val="0"/>
              </a:spcBef>
            </a:pPr>
            <a:r>
              <a:rPr lang="en-US" sz="5808" spc="-458" dirty="0">
                <a:solidFill>
                  <a:srgbClr val="000000"/>
                </a:solidFill>
                <a:latin typeface="Archivo Black"/>
                <a:ea typeface="Archivo Black"/>
                <a:cs typeface="Archivo Black"/>
                <a:sym typeface="Archivo Black"/>
              </a:rPr>
              <a:t>Delays &amp; Manual Operations</a:t>
            </a:r>
          </a:p>
        </p:txBody>
      </p:sp>
      <p:sp>
        <p:nvSpPr>
          <p:cNvPr id="13" name="Google Shape;621;p39">
            <a:extLst>
              <a:ext uri="{FF2B5EF4-FFF2-40B4-BE49-F238E27FC236}">
                <a16:creationId xmlns:a16="http://schemas.microsoft.com/office/drawing/2014/main" id="{4C253900-A93B-739D-2C67-B1626E49492C}"/>
              </a:ext>
            </a:extLst>
          </p:cNvPr>
          <p:cNvSpPr/>
          <p:nvPr/>
        </p:nvSpPr>
        <p:spPr>
          <a:xfrm>
            <a:off x="1676401" y="3280562"/>
            <a:ext cx="3048000" cy="731030"/>
          </a:xfrm>
          <a:prstGeom prst="rect">
            <a:avLst/>
          </a:pr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600" dirty="0">
              <a:latin typeface="Abril Fatface" panose="02000503000000020003" pitchFamily="2" charset="0"/>
            </a:endParaRPr>
          </a:p>
        </p:txBody>
      </p:sp>
      <p:cxnSp>
        <p:nvCxnSpPr>
          <p:cNvPr id="14" name="Google Shape;631;p39">
            <a:extLst>
              <a:ext uri="{FF2B5EF4-FFF2-40B4-BE49-F238E27FC236}">
                <a16:creationId xmlns:a16="http://schemas.microsoft.com/office/drawing/2014/main" id="{ABBFA9FB-4386-0588-830E-E56AEEA65C0E}"/>
              </a:ext>
            </a:extLst>
          </p:cNvPr>
          <p:cNvCxnSpPr>
            <a:cxnSpLocks/>
          </p:cNvCxnSpPr>
          <p:nvPr/>
        </p:nvCxnSpPr>
        <p:spPr>
          <a:xfrm>
            <a:off x="1113851" y="2499218"/>
            <a:ext cx="6495370" cy="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19" name="Google Shape;627;p39">
            <a:extLst>
              <a:ext uri="{FF2B5EF4-FFF2-40B4-BE49-F238E27FC236}">
                <a16:creationId xmlns:a16="http://schemas.microsoft.com/office/drawing/2014/main" id="{1E67294D-F9A1-A309-D500-014DED1CC32E}"/>
              </a:ext>
            </a:extLst>
          </p:cNvPr>
          <p:cNvSpPr/>
          <p:nvPr/>
        </p:nvSpPr>
        <p:spPr>
          <a:xfrm>
            <a:off x="1617670" y="3331734"/>
            <a:ext cx="3048000" cy="679853"/>
          </a:xfrm>
          <a:prstGeom prst="rect">
            <a:avLst/>
          </a:prstGeom>
          <a:solidFill>
            <a:schemeClr val="bg2">
              <a:lumMod val="75000"/>
            </a:schemeClr>
          </a:solidFill>
          <a:ln>
            <a:noFill/>
          </a:ln>
          <a:effectLst>
            <a:outerShdw blurRad="50800" dist="50800" dir="5400000" algn="ctr" rotWithShape="0">
              <a:srgbClr val="000000">
                <a:alpha val="700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r>
              <a:rPr lang="en-US" sz="3200" dirty="0">
                <a:solidFill>
                  <a:schemeClr val="tx1">
                    <a:lumMod val="95000"/>
                    <a:lumOff val="5000"/>
                  </a:schemeClr>
                </a:solidFill>
                <a:latin typeface="Abril Fatface" panose="02000503000000020003" pitchFamily="2" charset="0"/>
                <a:ea typeface="Montserrat Black"/>
                <a:cs typeface="Montserrat Black"/>
                <a:sym typeface="Montserrat Black"/>
              </a:rPr>
              <a:t>Intelligence</a:t>
            </a:r>
            <a:endParaRPr sz="1600" dirty="0">
              <a:solidFill>
                <a:schemeClr val="tx1">
                  <a:lumMod val="95000"/>
                  <a:lumOff val="5000"/>
                </a:schemeClr>
              </a:solidFill>
              <a:latin typeface="Abril Fatface" panose="02000503000000020003" pitchFamily="2" charset="0"/>
            </a:endParaRPr>
          </a:p>
        </p:txBody>
      </p:sp>
      <p:pic>
        <p:nvPicPr>
          <p:cNvPr id="7" name="Picture 6">
            <a:extLst>
              <a:ext uri="{FF2B5EF4-FFF2-40B4-BE49-F238E27FC236}">
                <a16:creationId xmlns:a16="http://schemas.microsoft.com/office/drawing/2014/main" id="{76D9FA00-FF23-9B99-28E4-C1E83A99C2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hidden">
          <a:xfrm>
            <a:off x="9144000" y="-2332"/>
            <a:ext cx="9188412" cy="10287000"/>
          </a:xfrm>
          <a:prstGeom prst="rect">
            <a:avLst/>
          </a:prstGeom>
          <a:ln>
            <a:noFill/>
          </a:ln>
        </p:spPr>
      </p:pic>
      <p:sp>
        <p:nvSpPr>
          <p:cNvPr id="11" name="TextBox 11">
            <a:extLst>
              <a:ext uri="{FF2B5EF4-FFF2-40B4-BE49-F238E27FC236}">
                <a16:creationId xmlns:a16="http://schemas.microsoft.com/office/drawing/2014/main" id="{A2F1E4AF-668B-D290-4C9F-4D02078C25C1}"/>
              </a:ext>
            </a:extLst>
          </p:cNvPr>
          <p:cNvSpPr txBox="1"/>
          <p:nvPr/>
        </p:nvSpPr>
        <p:spPr>
          <a:xfrm>
            <a:off x="-2971800" y="9715501"/>
            <a:ext cx="43210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07/10</a:t>
            </a:r>
          </a:p>
        </p:txBody>
      </p:sp>
      <p:sp>
        <p:nvSpPr>
          <p:cNvPr id="4" name="Google Shape;619;p39">
            <a:extLst>
              <a:ext uri="{FF2B5EF4-FFF2-40B4-BE49-F238E27FC236}">
                <a16:creationId xmlns:a16="http://schemas.microsoft.com/office/drawing/2014/main" id="{E72EF555-8FA9-7DE1-3B23-862078AE38FF}"/>
              </a:ext>
            </a:extLst>
          </p:cNvPr>
          <p:cNvSpPr txBox="1"/>
          <p:nvPr/>
        </p:nvSpPr>
        <p:spPr>
          <a:xfrm>
            <a:off x="1699259" y="4377099"/>
            <a:ext cx="5932821" cy="2223655"/>
          </a:xfrm>
          <a:prstGeom prst="rect">
            <a:avLst/>
          </a:prstGeom>
          <a:noFill/>
          <a:ln>
            <a:noFill/>
          </a:ln>
        </p:spPr>
        <p:txBody>
          <a:bodyPr spcFirstLastPara="1" wrap="square" lIns="68575" tIns="34275" rIns="68575" bIns="34275" anchor="t" anchorCtr="0">
            <a:spAutoFit/>
          </a:bodyPr>
          <a:lstStyle/>
          <a:p>
            <a:pPr marL="457200" lvl="0" indent="-457200">
              <a:buFont typeface="Arial" panose="020B0604020202020204" pitchFamily="34" charset="0"/>
              <a:buChar char="•"/>
            </a:pPr>
            <a:r>
              <a:rPr lang="en-US" sz="2800" dirty="0">
                <a:solidFill>
                  <a:schemeClr val="bg2">
                    <a:lumMod val="25000"/>
                  </a:schemeClr>
                </a:solidFill>
                <a:latin typeface="Modern No. 20" panose="02070704070505020303" pitchFamily="18" charset="0"/>
                <a:ea typeface="Montserrat Light"/>
                <a:cs typeface="Montserrat Light"/>
                <a:sym typeface="Montserrat Light"/>
              </a:rPr>
              <a:t>SOC analysts use static tools even if it integrates some Artificial Intelligence features, still never going to be as good as full Artificial Intelligence assistant.</a:t>
            </a:r>
          </a:p>
        </p:txBody>
      </p:sp>
      <p:sp>
        <p:nvSpPr>
          <p:cNvPr id="3" name="TextBox 11">
            <a:extLst>
              <a:ext uri="{FF2B5EF4-FFF2-40B4-BE49-F238E27FC236}">
                <a16:creationId xmlns:a16="http://schemas.microsoft.com/office/drawing/2014/main" id="{6C77C7C3-CEBD-348C-620D-C341297D3412}"/>
              </a:ext>
            </a:extLst>
          </p:cNvPr>
          <p:cNvSpPr txBox="1"/>
          <p:nvPr/>
        </p:nvSpPr>
        <p:spPr>
          <a:xfrm>
            <a:off x="2300037" y="6862280"/>
            <a:ext cx="5350042" cy="271228"/>
          </a:xfrm>
          <a:prstGeom prst="rect">
            <a:avLst/>
          </a:prstGeom>
        </p:spPr>
        <p:txBody>
          <a:bodyPr wrap="square" lIns="0" tIns="0" rIns="0" bIns="0" rtlCol="0" anchor="t">
            <a:spAutoFit/>
          </a:bodyPr>
          <a:lstStyle/>
          <a:p>
            <a:pPr lvl="0">
              <a:lnSpc>
                <a:spcPts val="2079"/>
              </a:lnSpc>
              <a:spcBef>
                <a:spcPct val="0"/>
              </a:spcBef>
            </a:pPr>
            <a:r>
              <a:rPr lang="en-US" sz="1600" dirty="0">
                <a:solidFill>
                  <a:schemeClr val="bg2">
                    <a:lumMod val="25000"/>
                  </a:schemeClr>
                </a:solidFill>
                <a:hlinkClick r:id="rId4">
                  <a:extLst>
                    <a:ext uri="{A12FA001-AC4F-418D-AE19-62706E023703}">
                      <ahyp:hlinkClr xmlns:ahyp="http://schemas.microsoft.com/office/drawing/2018/hyperlinkcolor" val="tx"/>
                    </a:ext>
                  </a:extLst>
                </a:hlinkClick>
              </a:rPr>
              <a:t>Artificial Intelligence (AI) Cybersecurity | IBM</a:t>
            </a:r>
            <a:endParaRPr lang="en-US" sz="1599" dirty="0">
              <a:solidFill>
                <a:schemeClr val="bg2">
                  <a:lumMod val="25000"/>
                </a:schemeClr>
              </a:solidFill>
              <a:latin typeface="Garet"/>
              <a:ea typeface="Garet"/>
              <a:cs typeface="Garet"/>
              <a:sym typeface="Garet"/>
            </a:endParaRPr>
          </a:p>
        </p:txBody>
      </p:sp>
    </p:spTree>
    <p:extLst>
      <p:ext uri="{BB962C8B-B14F-4D97-AF65-F5344CB8AC3E}">
        <p14:creationId xmlns:p14="http://schemas.microsoft.com/office/powerpoint/2010/main" val="191692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652FC7-CB33-5D3B-181A-A662B2E77EAA}"/>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A2FF0E97-C46B-3E9A-2D09-747D4A543B11}"/>
              </a:ext>
            </a:extLst>
          </p:cNvPr>
          <p:cNvSpPr txBox="1"/>
          <p:nvPr/>
        </p:nvSpPr>
        <p:spPr>
          <a:xfrm>
            <a:off x="-2133600" y="9675969"/>
            <a:ext cx="3711482" cy="365760"/>
          </a:xfrm>
          <a:prstGeom prst="rect">
            <a:avLst/>
          </a:prstGeom>
        </p:spPr>
        <p:txBody>
          <a:bodyPr lIns="0" tIns="0" rIns="0" bIns="0" rtlCol="0" anchor="t">
            <a:spAutoFit/>
          </a:bodyPr>
          <a:lstStyle/>
          <a:p>
            <a:pPr algn="r">
              <a:lnSpc>
                <a:spcPts val="2939"/>
              </a:lnSpc>
            </a:pPr>
            <a:r>
              <a:rPr lang="en-US" sz="2099" b="1" dirty="0">
                <a:solidFill>
                  <a:srgbClr val="000000"/>
                </a:solidFill>
                <a:latin typeface="Garet Bold"/>
                <a:ea typeface="Garet Bold"/>
                <a:cs typeface="Garet Bold"/>
                <a:sym typeface="Garet Bold"/>
              </a:rPr>
              <a:t>08/10</a:t>
            </a:r>
          </a:p>
        </p:txBody>
      </p:sp>
      <p:sp>
        <p:nvSpPr>
          <p:cNvPr id="22" name="Google Shape;621;p39">
            <a:extLst>
              <a:ext uri="{FF2B5EF4-FFF2-40B4-BE49-F238E27FC236}">
                <a16:creationId xmlns:a16="http://schemas.microsoft.com/office/drawing/2014/main" id="{72D0C576-56B2-577F-323F-A62D43C8A2B0}"/>
              </a:ext>
            </a:extLst>
          </p:cNvPr>
          <p:cNvSpPr/>
          <p:nvPr/>
        </p:nvSpPr>
        <p:spPr>
          <a:xfrm>
            <a:off x="453357" y="1127114"/>
            <a:ext cx="2944470" cy="3924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2400" dirty="0">
                <a:solidFill>
                  <a:schemeClr val="bg1"/>
                </a:solidFill>
                <a:latin typeface="Abril Fatface" panose="02000503000000020003" pitchFamily="2" charset="0"/>
                <a:sym typeface="Montserrat Black"/>
              </a:rPr>
              <a:t>Reactive Defense</a:t>
            </a:r>
            <a:endParaRPr lang="en-US" sz="2400" dirty="0">
              <a:solidFill>
                <a:schemeClr val="bg1"/>
              </a:solidFill>
              <a:latin typeface="Abril Fatface" panose="02000503000000020003" pitchFamily="2" charset="0"/>
            </a:endParaRPr>
          </a:p>
        </p:txBody>
      </p:sp>
      <p:sp>
        <p:nvSpPr>
          <p:cNvPr id="27" name="Google Shape;621;p39">
            <a:extLst>
              <a:ext uri="{FF2B5EF4-FFF2-40B4-BE49-F238E27FC236}">
                <a16:creationId xmlns:a16="http://schemas.microsoft.com/office/drawing/2014/main" id="{689AF3E4-E0A4-C0DA-2410-052EB80DD9DD}"/>
              </a:ext>
            </a:extLst>
          </p:cNvPr>
          <p:cNvSpPr/>
          <p:nvPr/>
        </p:nvSpPr>
        <p:spPr>
          <a:xfrm>
            <a:off x="15072360" y="1127114"/>
            <a:ext cx="2944470" cy="3924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400" dirty="0">
                <a:solidFill>
                  <a:schemeClr val="bg1"/>
                </a:solidFill>
                <a:latin typeface="Abril Fatface" panose="02000503000000020003" pitchFamily="2" charset="0"/>
                <a:sym typeface="Montserrat Black"/>
              </a:rPr>
              <a:t>Proactive Defense</a:t>
            </a:r>
            <a:endParaRPr lang="en-US" sz="2400" dirty="0">
              <a:solidFill>
                <a:schemeClr val="bg1"/>
              </a:solidFill>
              <a:latin typeface="Abril Fatface" panose="02000503000000020003" pitchFamily="2" charset="0"/>
            </a:endParaRPr>
          </a:p>
        </p:txBody>
      </p:sp>
      <p:sp>
        <p:nvSpPr>
          <p:cNvPr id="38" name="TextBox 3">
            <a:extLst>
              <a:ext uri="{FF2B5EF4-FFF2-40B4-BE49-F238E27FC236}">
                <a16:creationId xmlns:a16="http://schemas.microsoft.com/office/drawing/2014/main" id="{88C783AB-F67E-8B3B-C20E-682FDD0EC372}"/>
              </a:ext>
            </a:extLst>
          </p:cNvPr>
          <p:cNvSpPr txBox="1"/>
          <p:nvPr/>
        </p:nvSpPr>
        <p:spPr>
          <a:xfrm>
            <a:off x="5079813" y="-145924"/>
            <a:ext cx="11452036" cy="1058110"/>
          </a:xfrm>
          <a:prstGeom prst="rect">
            <a:avLst/>
          </a:prstGeom>
        </p:spPr>
        <p:txBody>
          <a:bodyPr wrap="square" lIns="0" tIns="0" rIns="0" bIns="0" rtlCol="0" anchor="t">
            <a:spAutoFit/>
          </a:bodyPr>
          <a:lstStyle/>
          <a:p>
            <a:pPr algn="l">
              <a:lnSpc>
                <a:spcPts val="9000"/>
              </a:lnSpc>
            </a:pPr>
            <a:r>
              <a:rPr lang="en-US" sz="5400" dirty="0">
                <a:solidFill>
                  <a:srgbClr val="000000"/>
                </a:solidFill>
                <a:latin typeface="Archivo Black"/>
                <a:ea typeface="Archivo Black"/>
                <a:cs typeface="Archivo Black"/>
                <a:sym typeface="Archivo Black"/>
              </a:rPr>
              <a:t>Defensive Mechanism</a:t>
            </a:r>
          </a:p>
        </p:txBody>
      </p:sp>
      <p:cxnSp>
        <p:nvCxnSpPr>
          <p:cNvPr id="39" name="Google Shape;631;p39">
            <a:extLst>
              <a:ext uri="{FF2B5EF4-FFF2-40B4-BE49-F238E27FC236}">
                <a16:creationId xmlns:a16="http://schemas.microsoft.com/office/drawing/2014/main" id="{15AEC43C-857B-56C7-C374-F2DBDBAB5687}"/>
              </a:ext>
            </a:extLst>
          </p:cNvPr>
          <p:cNvCxnSpPr>
            <a:cxnSpLocks/>
          </p:cNvCxnSpPr>
          <p:nvPr/>
        </p:nvCxnSpPr>
        <p:spPr>
          <a:xfrm flipV="1">
            <a:off x="5454091" y="912186"/>
            <a:ext cx="7362485" cy="22860"/>
          </a:xfrm>
          <a:prstGeom prst="straightConnector1">
            <a:avLst/>
          </a:prstGeom>
          <a:noFill/>
          <a:ln w="9525" cap="flat" cmpd="sng">
            <a:solidFill>
              <a:schemeClr val="tx1">
                <a:lumMod val="95000"/>
                <a:lumOff val="5000"/>
              </a:schemeClr>
            </a:solidFill>
            <a:prstDash val="solid"/>
            <a:miter lim="800000"/>
            <a:headEnd type="none" w="sm" len="sm"/>
            <a:tailEnd type="none" w="sm" len="sm"/>
          </a:ln>
        </p:spPr>
      </p:cxnSp>
      <p:sp>
        <p:nvSpPr>
          <p:cNvPr id="16" name="Rectangle 15">
            <a:extLst>
              <a:ext uri="{FF2B5EF4-FFF2-40B4-BE49-F238E27FC236}">
                <a16:creationId xmlns:a16="http://schemas.microsoft.com/office/drawing/2014/main" id="{20D8453F-D038-3261-168A-6D353336BA1B}"/>
              </a:ext>
            </a:extLst>
          </p:cNvPr>
          <p:cNvSpPr/>
          <p:nvPr/>
        </p:nvSpPr>
        <p:spPr>
          <a:xfrm>
            <a:off x="1232349" y="1149974"/>
            <a:ext cx="16065051" cy="8224840"/>
          </a:xfrm>
          <a:prstGeom prst="rect">
            <a:avLst/>
          </a:prstGeom>
          <a:solidFill>
            <a:schemeClr val="tx1">
              <a:alpha val="8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11">
            <a:extLst>
              <a:ext uri="{FF2B5EF4-FFF2-40B4-BE49-F238E27FC236}">
                <a16:creationId xmlns:a16="http://schemas.microsoft.com/office/drawing/2014/main" id="{91960621-35B2-6839-9F08-826870CCCD8D}"/>
              </a:ext>
            </a:extLst>
          </p:cNvPr>
          <p:cNvSpPr txBox="1"/>
          <p:nvPr/>
        </p:nvSpPr>
        <p:spPr>
          <a:xfrm>
            <a:off x="5728641" y="8860027"/>
            <a:ext cx="7664150" cy="276999"/>
          </a:xfrm>
          <a:prstGeom prst="rect">
            <a:avLst/>
          </a:prstGeom>
        </p:spPr>
        <p:txBody>
          <a:bodyPr lIns="0" tIns="0" rIns="0" bIns="0" rtlCol="0" anchor="t">
            <a:spAutoFit/>
          </a:bodyPr>
          <a:lstStyle/>
          <a:p>
            <a:r>
              <a:rPr lang="en-US" b="1" dirty="0">
                <a:solidFill>
                  <a:schemeClr val="bg2">
                    <a:lumMod val="50000"/>
                  </a:schemeClr>
                </a:solidFill>
                <a:hlinkClick r:id="rId3">
                  <a:extLst>
                    <a:ext uri="{A12FA001-AC4F-418D-AE19-62706E023703}">
                      <ahyp:hlinkClr xmlns:ahyp="http://schemas.microsoft.com/office/drawing/2018/hyperlinkcolor" val="tx"/>
                    </a:ext>
                  </a:extLst>
                </a:hlinkClick>
              </a:rPr>
              <a:t>Reactive vs. Proactive Cybersecurity: Which Strategy is Best? | Fortinet Blog</a:t>
            </a:r>
            <a:endParaRPr lang="en-US" b="1" i="1" dirty="0">
              <a:solidFill>
                <a:schemeClr val="bg2">
                  <a:lumMod val="50000"/>
                </a:schemeClr>
              </a:solidFill>
            </a:endParaRPr>
          </a:p>
        </p:txBody>
      </p:sp>
      <p:pic>
        <p:nvPicPr>
          <p:cNvPr id="3" name="Picture 2">
            <a:extLst>
              <a:ext uri="{FF2B5EF4-FFF2-40B4-BE49-F238E27FC236}">
                <a16:creationId xmlns:a16="http://schemas.microsoft.com/office/drawing/2014/main" id="{92F38317-628A-B311-2E7C-03D6221B894A}"/>
              </a:ext>
            </a:extLst>
          </p:cNvPr>
          <p:cNvPicPr>
            <a:picLocks noChangeAspect="1"/>
          </p:cNvPicPr>
          <p:nvPr/>
        </p:nvPicPr>
        <p:blipFill>
          <a:blip r:embed="rId4">
            <a:extLst>
              <a:ext uri="{28A0092B-C50C-407E-A947-70E740481C1C}">
                <a14:useLocalDpi xmlns:a14="http://schemas.microsoft.com/office/drawing/2010/main" val="0"/>
              </a:ext>
            </a:extLst>
          </a:blip>
          <a:srcRect t="18588" b="7856"/>
          <a:stretch>
            <a:fillRect/>
          </a:stretch>
        </p:blipFill>
        <p:spPr>
          <a:xfrm>
            <a:off x="3885853" y="1190504"/>
            <a:ext cx="10698480" cy="7566616"/>
          </a:xfrm>
          <a:prstGeom prst="rect">
            <a:avLst/>
          </a:prstGeom>
        </p:spPr>
      </p:pic>
      <p:pic>
        <p:nvPicPr>
          <p:cNvPr id="6" name="Picture 5" descr="A screen shot of a computer screen&#10;&#10;AI-generated content may be incorrect.">
            <a:extLst>
              <a:ext uri="{FF2B5EF4-FFF2-40B4-BE49-F238E27FC236}">
                <a16:creationId xmlns:a16="http://schemas.microsoft.com/office/drawing/2014/main" id="{5D432EE4-12E7-F8B9-4FFB-84CFB570E52C}"/>
              </a:ext>
            </a:extLst>
          </p:cNvPr>
          <p:cNvPicPr>
            <a:picLocks noChangeAspect="1"/>
          </p:cNvPicPr>
          <p:nvPr/>
        </p:nvPicPr>
        <p:blipFill>
          <a:blip r:embed="rId5">
            <a:extLst>
              <a:ext uri="{28A0092B-C50C-407E-A947-70E740481C1C}">
                <a14:useLocalDpi xmlns:a14="http://schemas.microsoft.com/office/drawing/2010/main" val="0"/>
              </a:ext>
            </a:extLst>
          </a:blip>
          <a:srcRect t="10001" b="20909"/>
          <a:stretch>
            <a:fillRect/>
          </a:stretch>
        </p:blipFill>
        <p:spPr>
          <a:xfrm>
            <a:off x="586393" y="2636846"/>
            <a:ext cx="17297400" cy="4343400"/>
          </a:xfrm>
          <a:prstGeom prst="rect">
            <a:avLst/>
          </a:prstGeom>
        </p:spPr>
      </p:pic>
    </p:spTree>
    <p:extLst>
      <p:ext uri="{BB962C8B-B14F-4D97-AF65-F5344CB8AC3E}">
        <p14:creationId xmlns:p14="http://schemas.microsoft.com/office/powerpoint/2010/main" val="11374628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3236</TotalTime>
  <Words>1659</Words>
  <Application>Microsoft Office PowerPoint</Application>
  <PresentationFormat>Custom</PresentationFormat>
  <Paragraphs>377</Paragraphs>
  <Slides>50</Slides>
  <Notes>35</Notes>
  <HiddenSlides>14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Abel</vt:lpstr>
      <vt:lpstr>Mongolian Baiti</vt:lpstr>
      <vt:lpstr>Arial</vt:lpstr>
      <vt:lpstr>Calibri</vt:lpstr>
      <vt:lpstr>Consolas</vt:lpstr>
      <vt:lpstr>Abril Fatface</vt:lpstr>
      <vt:lpstr>Garet Bold</vt:lpstr>
      <vt:lpstr>Montserrat</vt:lpstr>
      <vt:lpstr>Montserrat Black</vt:lpstr>
      <vt:lpstr>Modern No. 20</vt:lpstr>
      <vt:lpstr>Montserrat Bold</vt:lpstr>
      <vt:lpstr>Garet</vt:lpstr>
      <vt:lpstr>Archivo Black</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Black Minimalist Project Deck Presentation</dc:title>
  <dc:creator>Ahmed Magdy</dc:creator>
  <cp:lastModifiedBy>Ahmed Magdy</cp:lastModifiedBy>
  <cp:revision>48</cp:revision>
  <dcterms:created xsi:type="dcterms:W3CDTF">2006-08-16T00:00:00Z</dcterms:created>
  <dcterms:modified xsi:type="dcterms:W3CDTF">2025-12-10T02:33:06Z</dcterms:modified>
  <dc:identifier>DAG366F3Iyk</dc:identifier>
</cp:coreProperties>
</file>